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</p:sldMasterIdLst>
  <p:notesMasterIdLst>
    <p:notesMasterId r:id="rId39"/>
  </p:notesMasterIdLst>
  <p:handoutMasterIdLst>
    <p:handoutMasterId r:id="rId40"/>
  </p:handoutMasterIdLst>
  <p:sldIdLst>
    <p:sldId id="2076138237" r:id="rId2"/>
    <p:sldId id="2147469882" r:id="rId3"/>
    <p:sldId id="2147469886" r:id="rId4"/>
    <p:sldId id="2051" r:id="rId5"/>
    <p:sldId id="2076138243" r:id="rId6"/>
    <p:sldId id="2076138251" r:id="rId7"/>
    <p:sldId id="2076138254" r:id="rId8"/>
    <p:sldId id="2076138256" r:id="rId9"/>
    <p:sldId id="2147469879" r:id="rId10"/>
    <p:sldId id="2076138255" r:id="rId11"/>
    <p:sldId id="2147469884" r:id="rId12"/>
    <p:sldId id="2076138730" r:id="rId13"/>
    <p:sldId id="2076138252" r:id="rId14"/>
    <p:sldId id="2147469877" r:id="rId15"/>
    <p:sldId id="2076138258" r:id="rId16"/>
    <p:sldId id="2147469880" r:id="rId17"/>
    <p:sldId id="2076138257" r:id="rId18"/>
    <p:sldId id="2147469871" r:id="rId19"/>
    <p:sldId id="2147469866" r:id="rId20"/>
    <p:sldId id="2147469872" r:id="rId21"/>
    <p:sldId id="2147469874" r:id="rId22"/>
    <p:sldId id="2147468696" r:id="rId23"/>
    <p:sldId id="2147468699" r:id="rId24"/>
    <p:sldId id="2147468706" r:id="rId25"/>
    <p:sldId id="2147468700" r:id="rId26"/>
    <p:sldId id="2147468708" r:id="rId27"/>
    <p:sldId id="2147468701" r:id="rId28"/>
    <p:sldId id="2147468702" r:id="rId29"/>
    <p:sldId id="2147468703" r:id="rId30"/>
    <p:sldId id="2147469881" r:id="rId31"/>
    <p:sldId id="2147468707" r:id="rId32"/>
    <p:sldId id="2147469865" r:id="rId33"/>
    <p:sldId id="2147469864" r:id="rId34"/>
    <p:sldId id="2147469878" r:id="rId35"/>
    <p:sldId id="2147469863" r:id="rId36"/>
    <p:sldId id="2147469883" r:id="rId37"/>
    <p:sldId id="207613823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8B656EC-D568-4EF7-8842-9FA1AE1192C9}">
          <p14:sldIdLst>
            <p14:sldId id="2076138237"/>
            <p14:sldId id="2147469882"/>
            <p14:sldId id="2147469886"/>
          </p14:sldIdLst>
        </p14:section>
        <p14:section name="Agenda" id="{82BFF96B-6F92-4676-A990-CF72A7BAECE2}">
          <p14:sldIdLst>
            <p14:sldId id="2051"/>
          </p14:sldIdLst>
        </p14:section>
        <p14:section name="Power BI integration in Power Apps" id="{3D2F48CA-BEB3-491E-A067-4FBF3F78FE76}">
          <p14:sldIdLst>
            <p14:sldId id="2076138243"/>
            <p14:sldId id="2076138251"/>
            <p14:sldId id="2076138254"/>
            <p14:sldId id="2076138256"/>
            <p14:sldId id="2147469879"/>
            <p14:sldId id="2076138255"/>
            <p14:sldId id="2147469884"/>
            <p14:sldId id="2076138730"/>
          </p14:sldIdLst>
        </p14:section>
        <p14:section name="Reporting options on Dataverse data" id="{7F3F45DE-A302-4889-8ABE-AEF269A08FDC}">
          <p14:sldIdLst>
            <p14:sldId id="2076138252"/>
            <p14:sldId id="2147469877"/>
            <p14:sldId id="2076138258"/>
            <p14:sldId id="2147469880"/>
            <p14:sldId id="2076138257"/>
          </p14:sldIdLst>
        </p14:section>
        <p14:section name="Connecting Power BI to Dataverse" id="{DB06723B-EE1C-4F38-8C1D-D6CDF774A6F9}">
          <p14:sldIdLst>
            <p14:sldId id="2147469871"/>
            <p14:sldId id="2147469866"/>
            <p14:sldId id="2147469872"/>
            <p14:sldId id="2147469874"/>
            <p14:sldId id="2147468696"/>
            <p14:sldId id="2147468699"/>
            <p14:sldId id="2147468706"/>
            <p14:sldId id="2147468700"/>
            <p14:sldId id="2147468708"/>
            <p14:sldId id="2147468701"/>
            <p14:sldId id="2147468702"/>
            <p14:sldId id="2147468703"/>
            <p14:sldId id="2147469881"/>
            <p14:sldId id="2147468707"/>
          </p14:sldIdLst>
        </p14:section>
        <p14:section name="Resources" id="{F5281555-1687-4728-84EF-1754846638A9}">
          <p14:sldIdLst>
            <p14:sldId id="2147469865"/>
            <p14:sldId id="2147469864"/>
            <p14:sldId id="2147469878"/>
            <p14:sldId id="2147469863"/>
            <p14:sldId id="2147469883"/>
          </p14:sldIdLst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2C4678"/>
    <a:srgbClr val="50E6FF"/>
    <a:srgbClr val="D83B01"/>
    <a:srgbClr val="323F60"/>
    <a:srgbClr val="EAE4DC"/>
    <a:srgbClr val="E6E6E6"/>
    <a:srgbClr val="D59DFF"/>
    <a:srgbClr val="770180"/>
    <a:srgbClr val="FF9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54460D-20C7-4ADD-B5B0-4FEE27C35716}" v="493" dt="2022-02-02T14:23:12.0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57" autoAdjust="0"/>
  </p:normalViewPr>
  <p:slideViewPr>
    <p:cSldViewPr snapToGrid="0">
      <p:cViewPr varScale="1">
        <p:scale>
          <a:sx n="79" d="100"/>
          <a:sy n="79" d="100"/>
        </p:scale>
        <p:origin x="108" y="732"/>
      </p:cViewPr>
      <p:guideLst/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7D0E17-6D5E-4689-B3C4-D6731744AE44}" type="doc">
      <dgm:prSet loTypeId="urn:microsoft.com/office/officeart/2005/8/layout/vList2" loCatId="list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C3A30BF-02E7-4135-8111-82D5CB5593CD}">
      <dgm:prSet/>
      <dgm:spPr/>
      <dgm:t>
        <a:bodyPr/>
        <a:lstStyle/>
        <a:p>
          <a:r>
            <a:rPr lang="en-US" b="1" dirty="0"/>
            <a:t>Power BI integration in Power Apps</a:t>
          </a:r>
          <a:endParaRPr lang="en-US" dirty="0"/>
        </a:p>
      </dgm:t>
    </dgm:pt>
    <dgm:pt modelId="{0DB9D330-3CC4-4514-A6BE-56DA5A0D6A0C}" type="parTrans" cxnId="{03DBAB52-8639-4229-B36C-FE9E87D22389}">
      <dgm:prSet/>
      <dgm:spPr/>
      <dgm:t>
        <a:bodyPr/>
        <a:lstStyle/>
        <a:p>
          <a:endParaRPr lang="en-US"/>
        </a:p>
      </dgm:t>
    </dgm:pt>
    <dgm:pt modelId="{95DA48C5-EEBF-46D9-9122-45AE9FBFF253}" type="sibTrans" cxnId="{03DBAB52-8639-4229-B36C-FE9E87D22389}">
      <dgm:prSet/>
      <dgm:spPr/>
      <dgm:t>
        <a:bodyPr/>
        <a:lstStyle/>
        <a:p>
          <a:endParaRPr lang="en-US"/>
        </a:p>
      </dgm:t>
    </dgm:pt>
    <dgm:pt modelId="{C5ED51B4-A27D-4294-A75C-919DD304BCD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Supported scenarios</a:t>
          </a:r>
        </a:p>
      </dgm:t>
    </dgm:pt>
    <dgm:pt modelId="{E45ED4ED-3841-4A96-80C4-0D4FFE8737D2}" type="parTrans" cxnId="{8E70BBAC-F0C8-486F-8A6A-7C57DB79A5BD}">
      <dgm:prSet/>
      <dgm:spPr/>
      <dgm:t>
        <a:bodyPr/>
        <a:lstStyle/>
        <a:p>
          <a:endParaRPr lang="en-US"/>
        </a:p>
      </dgm:t>
    </dgm:pt>
    <dgm:pt modelId="{D22F55F8-2E83-4BF2-A938-D688068F5BE1}" type="sibTrans" cxnId="{8E70BBAC-F0C8-486F-8A6A-7C57DB79A5BD}">
      <dgm:prSet/>
      <dgm:spPr/>
      <dgm:t>
        <a:bodyPr/>
        <a:lstStyle/>
        <a:p>
          <a:endParaRPr lang="en-US"/>
        </a:p>
      </dgm:t>
    </dgm:pt>
    <dgm:pt modelId="{A24F672D-7FCF-45E8-9FC4-CFA3E714C56B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Focus on system dashboards &amp; main forms integration</a:t>
          </a:r>
        </a:p>
      </dgm:t>
    </dgm:pt>
    <dgm:pt modelId="{A1A9FC8A-F4BA-4077-A76B-4E7FBED475DF}" type="parTrans" cxnId="{4E698B68-4A11-4C66-8543-5A062F25E456}">
      <dgm:prSet/>
      <dgm:spPr/>
      <dgm:t>
        <a:bodyPr/>
        <a:lstStyle/>
        <a:p>
          <a:endParaRPr lang="en-US"/>
        </a:p>
      </dgm:t>
    </dgm:pt>
    <dgm:pt modelId="{FB41BAE6-1B09-4DA4-8BDF-AC440B11FB87}" type="sibTrans" cxnId="{4E698B68-4A11-4C66-8543-5A062F25E456}">
      <dgm:prSet/>
      <dgm:spPr/>
      <dgm:t>
        <a:bodyPr/>
        <a:lstStyle/>
        <a:p>
          <a:endParaRPr lang="en-US"/>
        </a:p>
      </dgm:t>
    </dgm:pt>
    <dgm:pt modelId="{8C6D33FA-C449-4D95-BD05-5951603A53BC}">
      <dgm:prSet/>
      <dgm:spPr/>
      <dgm:t>
        <a:bodyPr/>
        <a:lstStyle/>
        <a:p>
          <a:r>
            <a:rPr lang="en-US" b="1" dirty="0"/>
            <a:t>Reporting options on Dataverse data</a:t>
          </a:r>
          <a:endParaRPr lang="en-US" dirty="0"/>
        </a:p>
      </dgm:t>
    </dgm:pt>
    <dgm:pt modelId="{71E1CAA6-3D29-4DD3-AACA-E8195E531DAF}" type="parTrans" cxnId="{0EF4D8CD-8408-4D20-80E9-B3E12AB9F829}">
      <dgm:prSet/>
      <dgm:spPr/>
      <dgm:t>
        <a:bodyPr/>
        <a:lstStyle/>
        <a:p>
          <a:endParaRPr lang="en-US"/>
        </a:p>
      </dgm:t>
    </dgm:pt>
    <dgm:pt modelId="{667BEE47-D2A9-460A-BC09-09EEAC82159C}" type="sibTrans" cxnId="{0EF4D8CD-8408-4D20-80E9-B3E12AB9F829}">
      <dgm:prSet/>
      <dgm:spPr/>
      <dgm:t>
        <a:bodyPr/>
        <a:lstStyle/>
        <a:p>
          <a:endParaRPr lang="en-US"/>
        </a:p>
      </dgm:t>
    </dgm:pt>
    <dgm:pt modelId="{1DD11958-7882-4ADE-B4F4-8AF62D3E04EF}">
      <dgm:prSet/>
      <dgm:spPr/>
      <dgm:t>
        <a:bodyPr/>
        <a:lstStyle/>
        <a:p>
          <a:r>
            <a:rPr lang="en-US" b="1"/>
            <a:t>Connecting Power BI to Dataverse</a:t>
          </a:r>
          <a:endParaRPr lang="en-US"/>
        </a:p>
      </dgm:t>
    </dgm:pt>
    <dgm:pt modelId="{95D4923C-34B6-41CE-B837-1B845797989E}" type="parTrans" cxnId="{DE65E635-74AF-4D95-B3D8-6ADB4F7B526D}">
      <dgm:prSet/>
      <dgm:spPr/>
      <dgm:t>
        <a:bodyPr/>
        <a:lstStyle/>
        <a:p>
          <a:endParaRPr lang="en-US"/>
        </a:p>
      </dgm:t>
    </dgm:pt>
    <dgm:pt modelId="{9F57D89C-8E73-4EB6-A6CB-AD1F64FAA2D5}" type="sibTrans" cxnId="{DE65E635-74AF-4D95-B3D8-6ADB4F7B526D}">
      <dgm:prSet/>
      <dgm:spPr/>
      <dgm:t>
        <a:bodyPr/>
        <a:lstStyle/>
        <a:p>
          <a:endParaRPr lang="en-US"/>
        </a:p>
      </dgm:t>
    </dgm:pt>
    <dgm:pt modelId="{33740A18-3426-4AAC-890A-8BF35C2920EB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Using DirectQuery for real-time + security</a:t>
          </a:r>
        </a:p>
      </dgm:t>
    </dgm:pt>
    <dgm:pt modelId="{45065A73-24A3-4927-A0E3-9733642C881B}" type="parTrans" cxnId="{47FDF05F-4A99-4E19-8841-3D01186B5092}">
      <dgm:prSet/>
      <dgm:spPr/>
      <dgm:t>
        <a:bodyPr/>
        <a:lstStyle/>
        <a:p>
          <a:endParaRPr lang="en-US"/>
        </a:p>
      </dgm:t>
    </dgm:pt>
    <dgm:pt modelId="{8CF1958F-C849-4CDF-BAC0-0BADAA55A660}" type="sibTrans" cxnId="{47FDF05F-4A99-4E19-8841-3D01186B5092}">
      <dgm:prSet/>
      <dgm:spPr/>
      <dgm:t>
        <a:bodyPr/>
        <a:lstStyle/>
        <a:p>
          <a:endParaRPr lang="en-US"/>
        </a:p>
      </dgm:t>
    </dgm:pt>
    <dgm:pt modelId="{9F50BD93-6980-4C72-A3A4-D20EF84C2313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Using SQL queries for advanced scenarios</a:t>
          </a:r>
        </a:p>
      </dgm:t>
    </dgm:pt>
    <dgm:pt modelId="{2A3C0A69-487E-4B00-824B-7382F4372AEC}" type="parTrans" cxnId="{57AD0991-DE65-4598-9FBC-55EADE61AB04}">
      <dgm:prSet/>
      <dgm:spPr/>
      <dgm:t>
        <a:bodyPr/>
        <a:lstStyle/>
        <a:p>
          <a:endParaRPr lang="en-US"/>
        </a:p>
      </dgm:t>
    </dgm:pt>
    <dgm:pt modelId="{7F11EAEF-59CF-4824-AEF9-9845DC515E61}" type="sibTrans" cxnId="{57AD0991-DE65-4598-9FBC-55EADE61AB04}">
      <dgm:prSet/>
      <dgm:spPr/>
      <dgm:t>
        <a:bodyPr/>
        <a:lstStyle/>
        <a:p>
          <a:endParaRPr lang="en-US"/>
        </a:p>
      </dgm:t>
    </dgm:pt>
    <dgm:pt modelId="{93D5753B-E1C8-460D-88F2-6B9744D015F2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Best practices for DirectQuery</a:t>
          </a:r>
        </a:p>
      </dgm:t>
    </dgm:pt>
    <dgm:pt modelId="{D7D5F286-F22F-46EA-AF15-0265979D247B}" type="parTrans" cxnId="{3E286904-19AF-4430-98E8-26A91EAC50E0}">
      <dgm:prSet/>
      <dgm:spPr/>
      <dgm:t>
        <a:bodyPr/>
        <a:lstStyle/>
        <a:p>
          <a:endParaRPr lang="en-US"/>
        </a:p>
      </dgm:t>
    </dgm:pt>
    <dgm:pt modelId="{1C1561AD-F78C-4129-9A92-4168F55C93E1}" type="sibTrans" cxnId="{3E286904-19AF-4430-98E8-26A91EAC50E0}">
      <dgm:prSet/>
      <dgm:spPr/>
      <dgm:t>
        <a:bodyPr/>
        <a:lstStyle/>
        <a:p>
          <a:endParaRPr lang="en-US"/>
        </a:p>
      </dgm:t>
    </dgm:pt>
    <dgm:pt modelId="{3BEF76BB-8B2F-440F-9772-A3F4B8FB4F92}">
      <dgm:prSet/>
      <dgm:spPr/>
      <dgm:t>
        <a:bodyPr/>
        <a:lstStyle/>
        <a:p>
          <a:r>
            <a:rPr lang="en-US" b="1"/>
            <a:t>Resources</a:t>
          </a:r>
          <a:endParaRPr lang="en-US"/>
        </a:p>
      </dgm:t>
    </dgm:pt>
    <dgm:pt modelId="{C331501E-FA32-416D-8E2E-DC733B2234B8}" type="parTrans" cxnId="{71DE568C-3404-446A-9509-DA47F75AE1AF}">
      <dgm:prSet/>
      <dgm:spPr/>
      <dgm:t>
        <a:bodyPr/>
        <a:lstStyle/>
        <a:p>
          <a:endParaRPr lang="en-US"/>
        </a:p>
      </dgm:t>
    </dgm:pt>
    <dgm:pt modelId="{7048706F-527B-4F62-8C1B-9A627C9B6E3C}" type="sibTrans" cxnId="{71DE568C-3404-446A-9509-DA47F75AE1AF}">
      <dgm:prSet/>
      <dgm:spPr/>
      <dgm:t>
        <a:bodyPr/>
        <a:lstStyle/>
        <a:p>
          <a:endParaRPr lang="en-US"/>
        </a:p>
      </dgm:t>
    </dgm:pt>
    <dgm:pt modelId="{A626FCCB-513B-4C57-B574-2F86C8ED7CB3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Quick Report Preview</a:t>
          </a:r>
        </a:p>
      </dgm:t>
    </dgm:pt>
    <dgm:pt modelId="{B0FC16EF-2D40-42D3-8D42-1993AFCDBD0C}" type="parTrans" cxnId="{F3702327-4256-4591-9F1F-761DAC0D28D8}">
      <dgm:prSet/>
      <dgm:spPr/>
      <dgm:t>
        <a:bodyPr/>
        <a:lstStyle/>
        <a:p>
          <a:endParaRPr lang="en-US"/>
        </a:p>
      </dgm:t>
    </dgm:pt>
    <dgm:pt modelId="{7D12C492-552F-4DB7-A252-86895493F1EC}" type="sibTrans" cxnId="{F3702327-4256-4591-9F1F-761DAC0D28D8}">
      <dgm:prSet/>
      <dgm:spPr/>
      <dgm:t>
        <a:bodyPr/>
        <a:lstStyle/>
        <a:p>
          <a:endParaRPr lang="en-US"/>
        </a:p>
      </dgm:t>
    </dgm:pt>
    <dgm:pt modelId="{BE4F1B5A-4F65-45CB-AB86-0082103CD2FA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Custom Reporting</a:t>
          </a:r>
        </a:p>
      </dgm:t>
    </dgm:pt>
    <dgm:pt modelId="{8D125EB6-25A9-4190-AAED-6A2CBFE815FD}" type="parTrans" cxnId="{88964BF7-335A-428D-ABFC-7526F473917E}">
      <dgm:prSet/>
      <dgm:spPr/>
      <dgm:t>
        <a:bodyPr/>
        <a:lstStyle/>
        <a:p>
          <a:endParaRPr lang="en-US"/>
        </a:p>
      </dgm:t>
    </dgm:pt>
    <dgm:pt modelId="{FAAF1BEF-76D4-4E3A-9F7E-55BFE018CCDF}" type="sibTrans" cxnId="{88964BF7-335A-428D-ABFC-7526F473917E}">
      <dgm:prSet/>
      <dgm:spPr/>
      <dgm:t>
        <a:bodyPr/>
        <a:lstStyle/>
        <a:p>
          <a:endParaRPr lang="en-US"/>
        </a:p>
      </dgm:t>
    </dgm:pt>
    <dgm:pt modelId="{46B80207-90B1-4E6E-87F6-7818081C7770}" type="pres">
      <dgm:prSet presAssocID="{D57D0E17-6D5E-4689-B3C4-D6731744AE44}" presName="linear" presStyleCnt="0">
        <dgm:presLayoutVars>
          <dgm:animLvl val="lvl"/>
          <dgm:resizeHandles val="exact"/>
        </dgm:presLayoutVars>
      </dgm:prSet>
      <dgm:spPr/>
    </dgm:pt>
    <dgm:pt modelId="{E241B311-265A-425F-96E3-3B14875E290A}" type="pres">
      <dgm:prSet presAssocID="{6C3A30BF-02E7-4135-8111-82D5CB5593C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5E28B-52B8-49BB-9325-39203CD0DA76}" type="pres">
      <dgm:prSet presAssocID="{6C3A30BF-02E7-4135-8111-82D5CB5593CD}" presName="childText" presStyleLbl="revTx" presStyleIdx="0" presStyleCnt="3">
        <dgm:presLayoutVars>
          <dgm:bulletEnabled val="1"/>
        </dgm:presLayoutVars>
      </dgm:prSet>
      <dgm:spPr/>
    </dgm:pt>
    <dgm:pt modelId="{5F9D46CD-F1D5-435E-ABFD-B195D113BB34}" type="pres">
      <dgm:prSet presAssocID="{8C6D33FA-C449-4D95-BD05-5951603A53B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AE36618-AD09-48D6-B3AC-7FDDBBCCD97F}" type="pres">
      <dgm:prSet presAssocID="{8C6D33FA-C449-4D95-BD05-5951603A53BC}" presName="childText" presStyleLbl="revTx" presStyleIdx="1" presStyleCnt="3">
        <dgm:presLayoutVars>
          <dgm:bulletEnabled val="1"/>
        </dgm:presLayoutVars>
      </dgm:prSet>
      <dgm:spPr/>
    </dgm:pt>
    <dgm:pt modelId="{DBEF0B6F-3E02-48EA-ACFB-FC1B95FF317A}" type="pres">
      <dgm:prSet presAssocID="{1DD11958-7882-4ADE-B4F4-8AF62D3E04E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FBC07C7-CE82-4170-A8A6-97D20F61AFCC}" type="pres">
      <dgm:prSet presAssocID="{1DD11958-7882-4ADE-B4F4-8AF62D3E04EF}" presName="childText" presStyleLbl="revTx" presStyleIdx="2" presStyleCnt="3">
        <dgm:presLayoutVars>
          <dgm:bulletEnabled val="1"/>
        </dgm:presLayoutVars>
      </dgm:prSet>
      <dgm:spPr/>
    </dgm:pt>
    <dgm:pt modelId="{D6FBD6E0-F8B0-4646-ABB9-8DB5A5BF33B1}" type="pres">
      <dgm:prSet presAssocID="{3BEF76BB-8B2F-440F-9772-A3F4B8FB4F9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E286904-19AF-4430-98E8-26A91EAC50E0}" srcId="{1DD11958-7882-4ADE-B4F4-8AF62D3E04EF}" destId="{93D5753B-E1C8-460D-88F2-6B9744D015F2}" srcOrd="2" destOrd="0" parTransId="{D7D5F286-F22F-46EA-AF15-0265979D247B}" sibTransId="{1C1561AD-F78C-4129-9A92-4168F55C93E1}"/>
    <dgm:cxn modelId="{F3702327-4256-4591-9F1F-761DAC0D28D8}" srcId="{8C6D33FA-C449-4D95-BD05-5951603A53BC}" destId="{A626FCCB-513B-4C57-B574-2F86C8ED7CB3}" srcOrd="0" destOrd="0" parTransId="{B0FC16EF-2D40-42D3-8D42-1993AFCDBD0C}" sibTransId="{7D12C492-552F-4DB7-A252-86895493F1EC}"/>
    <dgm:cxn modelId="{7B0E6729-E7B8-4B4E-AB4A-1C2BE0A18F48}" type="presOf" srcId="{8C6D33FA-C449-4D95-BD05-5951603A53BC}" destId="{5F9D46CD-F1D5-435E-ABFD-B195D113BB34}" srcOrd="0" destOrd="0" presId="urn:microsoft.com/office/officeart/2005/8/layout/vList2"/>
    <dgm:cxn modelId="{0512412B-59AC-43B2-8B0E-BF32D82786DF}" type="presOf" srcId="{C5ED51B4-A27D-4294-A75C-919DD304BCDC}" destId="{BD55E28B-52B8-49BB-9325-39203CD0DA76}" srcOrd="0" destOrd="0" presId="urn:microsoft.com/office/officeart/2005/8/layout/vList2"/>
    <dgm:cxn modelId="{89FF5D33-7201-4480-B58D-428F12316163}" type="presOf" srcId="{6C3A30BF-02E7-4135-8111-82D5CB5593CD}" destId="{E241B311-265A-425F-96E3-3B14875E290A}" srcOrd="0" destOrd="0" presId="urn:microsoft.com/office/officeart/2005/8/layout/vList2"/>
    <dgm:cxn modelId="{DE65E635-74AF-4D95-B3D8-6ADB4F7B526D}" srcId="{D57D0E17-6D5E-4689-B3C4-D6731744AE44}" destId="{1DD11958-7882-4ADE-B4F4-8AF62D3E04EF}" srcOrd="2" destOrd="0" parTransId="{95D4923C-34B6-41CE-B837-1B845797989E}" sibTransId="{9F57D89C-8E73-4EB6-A6CB-AD1F64FAA2D5}"/>
    <dgm:cxn modelId="{796AF13A-8F37-4E9B-BAD8-C41B5406CB87}" type="presOf" srcId="{D57D0E17-6D5E-4689-B3C4-D6731744AE44}" destId="{46B80207-90B1-4E6E-87F6-7818081C7770}" srcOrd="0" destOrd="0" presId="urn:microsoft.com/office/officeart/2005/8/layout/vList2"/>
    <dgm:cxn modelId="{47FDF05F-4A99-4E19-8841-3D01186B5092}" srcId="{1DD11958-7882-4ADE-B4F4-8AF62D3E04EF}" destId="{33740A18-3426-4AAC-890A-8BF35C2920EB}" srcOrd="0" destOrd="0" parTransId="{45065A73-24A3-4927-A0E3-9733642C881B}" sibTransId="{8CF1958F-C849-4CDF-BAC0-0BADAA55A660}"/>
    <dgm:cxn modelId="{4E698B68-4A11-4C66-8543-5A062F25E456}" srcId="{6C3A30BF-02E7-4135-8111-82D5CB5593CD}" destId="{A24F672D-7FCF-45E8-9FC4-CFA3E714C56B}" srcOrd="1" destOrd="0" parTransId="{A1A9FC8A-F4BA-4077-A76B-4E7FBED475DF}" sibTransId="{FB41BAE6-1B09-4DA4-8BDF-AC440B11FB87}"/>
    <dgm:cxn modelId="{03DBAB52-8639-4229-B36C-FE9E87D22389}" srcId="{D57D0E17-6D5E-4689-B3C4-D6731744AE44}" destId="{6C3A30BF-02E7-4135-8111-82D5CB5593CD}" srcOrd="0" destOrd="0" parTransId="{0DB9D330-3CC4-4514-A6BE-56DA5A0D6A0C}" sibTransId="{95DA48C5-EEBF-46D9-9122-45AE9FBFF253}"/>
    <dgm:cxn modelId="{0740EB54-146C-4D28-AB47-C2E75A4682C5}" type="presOf" srcId="{9F50BD93-6980-4C72-A3A4-D20EF84C2313}" destId="{FFBC07C7-CE82-4170-A8A6-97D20F61AFCC}" srcOrd="0" destOrd="1" presId="urn:microsoft.com/office/officeart/2005/8/layout/vList2"/>
    <dgm:cxn modelId="{ED58915A-2DD8-4A6D-8815-2AC141135EC5}" type="presOf" srcId="{3BEF76BB-8B2F-440F-9772-A3F4B8FB4F92}" destId="{D6FBD6E0-F8B0-4646-ABB9-8DB5A5BF33B1}" srcOrd="0" destOrd="0" presId="urn:microsoft.com/office/officeart/2005/8/layout/vList2"/>
    <dgm:cxn modelId="{32D8B285-348C-4AA9-AF69-850BBFD186CB}" type="presOf" srcId="{BE4F1B5A-4F65-45CB-AB86-0082103CD2FA}" destId="{4AE36618-AD09-48D6-B3AC-7FDDBBCCD97F}" srcOrd="0" destOrd="1" presId="urn:microsoft.com/office/officeart/2005/8/layout/vList2"/>
    <dgm:cxn modelId="{71DE568C-3404-446A-9509-DA47F75AE1AF}" srcId="{D57D0E17-6D5E-4689-B3C4-D6731744AE44}" destId="{3BEF76BB-8B2F-440F-9772-A3F4B8FB4F92}" srcOrd="3" destOrd="0" parTransId="{C331501E-FA32-416D-8E2E-DC733B2234B8}" sibTransId="{7048706F-527B-4F62-8C1B-9A627C9B6E3C}"/>
    <dgm:cxn modelId="{57AD0991-DE65-4598-9FBC-55EADE61AB04}" srcId="{1DD11958-7882-4ADE-B4F4-8AF62D3E04EF}" destId="{9F50BD93-6980-4C72-A3A4-D20EF84C2313}" srcOrd="1" destOrd="0" parTransId="{2A3C0A69-487E-4B00-824B-7382F4372AEC}" sibTransId="{7F11EAEF-59CF-4824-AEF9-9845DC515E61}"/>
    <dgm:cxn modelId="{5E6C40A8-A45C-4871-9883-C7D9ECCB7227}" type="presOf" srcId="{93D5753B-E1C8-460D-88F2-6B9744D015F2}" destId="{FFBC07C7-CE82-4170-A8A6-97D20F61AFCC}" srcOrd="0" destOrd="2" presId="urn:microsoft.com/office/officeart/2005/8/layout/vList2"/>
    <dgm:cxn modelId="{8E70BBAC-F0C8-486F-8A6A-7C57DB79A5BD}" srcId="{6C3A30BF-02E7-4135-8111-82D5CB5593CD}" destId="{C5ED51B4-A27D-4294-A75C-919DD304BCDC}" srcOrd="0" destOrd="0" parTransId="{E45ED4ED-3841-4A96-80C4-0D4FFE8737D2}" sibTransId="{D22F55F8-2E83-4BF2-A938-D688068F5BE1}"/>
    <dgm:cxn modelId="{022D71CC-AAC9-4DE3-8C86-7438464590C8}" type="presOf" srcId="{1DD11958-7882-4ADE-B4F4-8AF62D3E04EF}" destId="{DBEF0B6F-3E02-48EA-ACFB-FC1B95FF317A}" srcOrd="0" destOrd="0" presId="urn:microsoft.com/office/officeart/2005/8/layout/vList2"/>
    <dgm:cxn modelId="{0EF4D8CD-8408-4D20-80E9-B3E12AB9F829}" srcId="{D57D0E17-6D5E-4689-B3C4-D6731744AE44}" destId="{8C6D33FA-C449-4D95-BD05-5951603A53BC}" srcOrd="1" destOrd="0" parTransId="{71E1CAA6-3D29-4DD3-AACA-E8195E531DAF}" sibTransId="{667BEE47-D2A9-460A-BC09-09EEAC82159C}"/>
    <dgm:cxn modelId="{A987B2D1-861D-497A-A196-92417056AA27}" type="presOf" srcId="{33740A18-3426-4AAC-890A-8BF35C2920EB}" destId="{FFBC07C7-CE82-4170-A8A6-97D20F61AFCC}" srcOrd="0" destOrd="0" presId="urn:microsoft.com/office/officeart/2005/8/layout/vList2"/>
    <dgm:cxn modelId="{D75EA2D4-3B0F-4623-90FC-3349454E5ED2}" type="presOf" srcId="{A24F672D-7FCF-45E8-9FC4-CFA3E714C56B}" destId="{BD55E28B-52B8-49BB-9325-39203CD0DA76}" srcOrd="0" destOrd="1" presId="urn:microsoft.com/office/officeart/2005/8/layout/vList2"/>
    <dgm:cxn modelId="{6B2C61E3-56BC-4135-BB95-116290B7470C}" type="presOf" srcId="{A626FCCB-513B-4C57-B574-2F86C8ED7CB3}" destId="{4AE36618-AD09-48D6-B3AC-7FDDBBCCD97F}" srcOrd="0" destOrd="0" presId="urn:microsoft.com/office/officeart/2005/8/layout/vList2"/>
    <dgm:cxn modelId="{88964BF7-335A-428D-ABFC-7526F473917E}" srcId="{8C6D33FA-C449-4D95-BD05-5951603A53BC}" destId="{BE4F1B5A-4F65-45CB-AB86-0082103CD2FA}" srcOrd="1" destOrd="0" parTransId="{8D125EB6-25A9-4190-AAED-6A2CBFE815FD}" sibTransId="{FAAF1BEF-76D4-4E3A-9F7E-55BFE018CCDF}"/>
    <dgm:cxn modelId="{184F5867-43F0-46D6-AD33-BF2DE9C0BA00}" type="presParOf" srcId="{46B80207-90B1-4E6E-87F6-7818081C7770}" destId="{E241B311-265A-425F-96E3-3B14875E290A}" srcOrd="0" destOrd="0" presId="urn:microsoft.com/office/officeart/2005/8/layout/vList2"/>
    <dgm:cxn modelId="{5A755D61-FA31-483B-BC3D-F88BE125085E}" type="presParOf" srcId="{46B80207-90B1-4E6E-87F6-7818081C7770}" destId="{BD55E28B-52B8-49BB-9325-39203CD0DA76}" srcOrd="1" destOrd="0" presId="urn:microsoft.com/office/officeart/2005/8/layout/vList2"/>
    <dgm:cxn modelId="{B12B34D9-E385-4208-862C-6574D8594462}" type="presParOf" srcId="{46B80207-90B1-4E6E-87F6-7818081C7770}" destId="{5F9D46CD-F1D5-435E-ABFD-B195D113BB34}" srcOrd="2" destOrd="0" presId="urn:microsoft.com/office/officeart/2005/8/layout/vList2"/>
    <dgm:cxn modelId="{D0B6CAC9-661A-4668-93C7-93BD06CA909F}" type="presParOf" srcId="{46B80207-90B1-4E6E-87F6-7818081C7770}" destId="{4AE36618-AD09-48D6-B3AC-7FDDBBCCD97F}" srcOrd="3" destOrd="0" presId="urn:microsoft.com/office/officeart/2005/8/layout/vList2"/>
    <dgm:cxn modelId="{0CFA638F-65A5-4665-A469-E83FA3395CA0}" type="presParOf" srcId="{46B80207-90B1-4E6E-87F6-7818081C7770}" destId="{DBEF0B6F-3E02-48EA-ACFB-FC1B95FF317A}" srcOrd="4" destOrd="0" presId="urn:microsoft.com/office/officeart/2005/8/layout/vList2"/>
    <dgm:cxn modelId="{4E1366E8-450E-4D32-A103-C9F4F5034C60}" type="presParOf" srcId="{46B80207-90B1-4E6E-87F6-7818081C7770}" destId="{FFBC07C7-CE82-4170-A8A6-97D20F61AFCC}" srcOrd="5" destOrd="0" presId="urn:microsoft.com/office/officeart/2005/8/layout/vList2"/>
    <dgm:cxn modelId="{40C861A2-B3F5-4C0B-A279-B9FA510EE135}" type="presParOf" srcId="{46B80207-90B1-4E6E-87F6-7818081C7770}" destId="{D6FBD6E0-F8B0-4646-ABB9-8DB5A5BF33B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/>
            <a:t>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D5C0DBC-866E-4C8D-93E4-6EB387438601}">
      <dgm:prSet/>
      <dgm:spPr/>
      <dgm:t>
        <a:bodyPr/>
        <a:lstStyle/>
        <a:p>
          <a:r>
            <a:rPr lang="en-US"/>
            <a:t>Real-time</a:t>
          </a:r>
        </a:p>
      </dgm:t>
    </dgm:pt>
    <dgm:pt modelId="{83314EC5-0895-4EC6-97DA-D084DD6F7352}" type="parTrans" cxnId="{B97EE7B5-4EB0-4AAF-B560-02852B7E7421}">
      <dgm:prSet/>
      <dgm:spPr/>
      <dgm:t>
        <a:bodyPr/>
        <a:lstStyle/>
        <a:p>
          <a:endParaRPr lang="en-US"/>
        </a:p>
      </dgm:t>
    </dgm:pt>
    <dgm:pt modelId="{5B256B39-4E64-4A68-849F-B755697557F2}" type="sibTrans" cxnId="{B97EE7B5-4EB0-4AAF-B560-02852B7E7421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/>
            <a:t>Best for targeted datasets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/>
            <a:t>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/>
            <a:t>Scheduled refreshes of medium-sized datasets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/>
            <a:t>Faster rendering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Data Lake + Azure Synapse Analytics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3"/>
      <dgm:spPr/>
    </dgm:pt>
    <dgm:pt modelId="{FD2B0668-7B51-4673-B7F9-24386A9B7757}" type="pres">
      <dgm:prSet presAssocID="{A4CDAC3F-B806-4127-A611-D5583FC1F12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3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3"/>
      <dgm:spPr/>
    </dgm:pt>
    <dgm:pt modelId="{8E5BE7CD-DB44-4EDA-8CFE-BED878330F05}" type="pres">
      <dgm:prSet presAssocID="{F8213704-A378-4503-9E10-8FFD1D7B21F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3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1" presStyleCnt="3"/>
      <dgm:spPr/>
    </dgm:pt>
    <dgm:pt modelId="{DE9B6C1E-EE0D-4B6B-BB4A-402B30D017CE}" type="pres">
      <dgm:prSet presAssocID="{D2CC4D1C-CC4A-4827-BA05-F2ECC11C546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ABE010E-7E90-47A5-B914-5F70365FE648}" type="presOf" srcId="{F8213704-A378-4503-9E10-8FFD1D7B21FA}" destId="{79A1CF63-3146-4A33-B231-5F6A64C1547A}" srcOrd="0" destOrd="0" presId="urn:microsoft.com/office/officeart/2005/8/layout/list1"/>
    <dgm:cxn modelId="{D3C75B15-A87C-4F7C-9548-7DBCD1DB0DFA}" type="presOf" srcId="{712CDA56-7553-4CB4-8A3F-463158474688}" destId="{48672B13-CAD5-4450-B70F-139416E8DF9E}" srcOrd="0" destOrd="0" presId="urn:microsoft.com/office/officeart/2005/8/layout/list1"/>
    <dgm:cxn modelId="{EDC2FC19-215D-4012-9EF1-0BC31A5D43B6}" type="presOf" srcId="{A4CDAC3F-B806-4127-A611-D5583FC1F128}" destId="{FD2B0668-7B51-4673-B7F9-24386A9B7757}" srcOrd="1" destOrd="0" presId="urn:microsoft.com/office/officeart/2005/8/layout/list1"/>
    <dgm:cxn modelId="{67A6071B-B4B2-4459-97DA-5A8A2D07F1C5}" type="presOf" srcId="{D2CC4D1C-CC4A-4827-BA05-F2ECC11C5466}" destId="{DE9B6C1E-EE0D-4B6B-BB4A-402B30D017CE}" srcOrd="1" destOrd="0" presId="urn:microsoft.com/office/officeart/2005/8/layout/list1"/>
    <dgm:cxn modelId="{BDE1C326-23BD-4CE5-8AB6-425B917BE441}" srcId="{F8213704-A378-4503-9E10-8FFD1D7B21FA}" destId="{ECE70297-E82E-41AC-81E3-DE650C4CB0B5}" srcOrd="0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0" destOrd="0" parTransId="{FEA5EDF6-7047-42C1-B701-8027760FABAA}" sibTransId="{1FD57897-13DF-4F86-82BD-8B45FFBC7DCD}"/>
    <dgm:cxn modelId="{6D74DC2F-8E18-4D78-A3FD-A73AAAFB0687}" type="presOf" srcId="{2D3D3183-A389-477E-BF11-E2071CABB5F8}" destId="{75A242C3-5E9E-44C1-B987-BD8143272D60}" srcOrd="0" destOrd="1" presId="urn:microsoft.com/office/officeart/2005/8/layout/list1"/>
    <dgm:cxn modelId="{0956AD35-2B2A-4457-9760-0734FEBDF7A5}" type="presOf" srcId="{7AA673F5-D4DD-41FB-9992-E7BFF9A2C56A}" destId="{48672B13-CAD5-4450-B70F-139416E8DF9E}" srcOrd="0" destOrd="2" presId="urn:microsoft.com/office/officeart/2005/8/layout/list1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963BE68C-1B06-4F86-B3E8-E139254C215C}" type="presOf" srcId="{7D5C0DBC-866E-4C8D-93E4-6EB387438601}" destId="{48672B13-CAD5-4450-B70F-139416E8DF9E}" srcOrd="0" destOrd="1" presId="urn:microsoft.com/office/officeart/2005/8/layout/list1"/>
    <dgm:cxn modelId="{2AC42E9A-5EB2-4460-A629-12EF1428E586}" type="presOf" srcId="{D2CC4D1C-CC4A-4827-BA05-F2ECC11C5466}" destId="{67AC7B7F-8976-48B3-BFB5-74795BECD0C2}" srcOrd="0" destOrd="0" presId="urn:microsoft.com/office/officeart/2005/8/layout/list1"/>
    <dgm:cxn modelId="{175CE39A-262E-476E-B379-B1A52755653E}" type="presOf" srcId="{A4CDAC3F-B806-4127-A611-D5583FC1F128}" destId="{48F40F50-26DE-4214-B8BE-95E5918DBDBA}" srcOrd="0" destOrd="0" presId="urn:microsoft.com/office/officeart/2005/8/layout/list1"/>
    <dgm:cxn modelId="{74D3AF9B-A04E-4039-87DB-6CD834B6AF1F}" srcId="{F8213704-A378-4503-9E10-8FFD1D7B21FA}" destId="{2D3D3183-A389-477E-BF11-E2071CABB5F8}" srcOrd="1" destOrd="0" parTransId="{0AF4A722-79C0-4383-B3BF-333D895B1B0C}" sibTransId="{59330D10-F448-4ECE-8228-E3981FBF426D}"/>
    <dgm:cxn modelId="{B97EE7B5-4EB0-4AAF-B560-02852B7E7421}" srcId="{A4CDAC3F-B806-4127-A611-D5583FC1F128}" destId="{7D5C0DBC-866E-4C8D-93E4-6EB387438601}" srcOrd="1" destOrd="0" parTransId="{83314EC5-0895-4EC6-97DA-D084DD6F7352}" sibTransId="{5B256B39-4E64-4A68-849F-B755697557F2}"/>
    <dgm:cxn modelId="{C7CB9DB9-C190-4DAE-8EDF-6D5ED1A82C53}" srcId="{22F72C7D-99B3-45CA-9D4C-CCE8CFEC5844}" destId="{D2CC4D1C-CC4A-4827-BA05-F2ECC11C5466}" srcOrd="2" destOrd="0" parTransId="{D15F0CD3-4B93-4867-9843-1E47709BF341}" sibTransId="{DB263E06-C339-400F-829D-5CB6B041B407}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376343DC-F05A-434F-9CE4-C8B2D98D50FF}" type="presOf" srcId="{ECE70297-E82E-41AC-81E3-DE650C4CB0B5}" destId="{75A242C3-5E9E-44C1-B987-BD8143272D60}" srcOrd="0" destOrd="0" presId="urn:microsoft.com/office/officeart/2005/8/layout/list1"/>
    <dgm:cxn modelId="{52D39DEE-2EFA-4A98-A50C-D1C4D577E9FB}" type="presOf" srcId="{6550FD84-71C8-42CC-98AB-D13B96CC3B2B}" destId="{0CBEE028-BB21-45C4-A174-3FEB36FE1A7F}" srcOrd="0" destOrd="0" presId="urn:microsoft.com/office/officeart/2005/8/layout/list1"/>
    <dgm:cxn modelId="{1ABA30F8-6EED-47C5-99BC-282E96FE2925}" type="presOf" srcId="{F8213704-A378-4503-9E10-8FFD1D7B21FA}" destId="{8E5BE7CD-DB44-4EDA-8CFE-BED878330F05}" srcOrd="1" destOrd="0" presId="urn:microsoft.com/office/officeart/2005/8/layout/list1"/>
    <dgm:cxn modelId="{02664097-0507-438B-B8FE-5075AB2FF743}" type="presParOf" srcId="{81286FC3-404A-49E3-ABA8-3756A892C384}" destId="{EED9D362-8AD5-4B37-BB33-6FB5B77BD118}" srcOrd="0" destOrd="0" presId="urn:microsoft.com/office/officeart/2005/8/layout/list1"/>
    <dgm:cxn modelId="{7FD416F6-C9BC-479F-9B51-34CDCB4F1792}" type="presParOf" srcId="{EED9D362-8AD5-4B37-BB33-6FB5B77BD118}" destId="{48F40F50-26DE-4214-B8BE-95E5918DBDBA}" srcOrd="0" destOrd="0" presId="urn:microsoft.com/office/officeart/2005/8/layout/list1"/>
    <dgm:cxn modelId="{FBCC5958-1A34-4040-AA3E-C0E8DE6EC342}" type="presParOf" srcId="{EED9D362-8AD5-4B37-BB33-6FB5B77BD118}" destId="{FD2B0668-7B51-4673-B7F9-24386A9B7757}" srcOrd="1" destOrd="0" presId="urn:microsoft.com/office/officeart/2005/8/layout/list1"/>
    <dgm:cxn modelId="{403BC3ED-049A-4257-A51C-4352AF1B8DF2}" type="presParOf" srcId="{81286FC3-404A-49E3-ABA8-3756A892C384}" destId="{7CDD857D-A7F0-4CCF-B065-A94B460F3E6C}" srcOrd="1" destOrd="0" presId="urn:microsoft.com/office/officeart/2005/8/layout/list1"/>
    <dgm:cxn modelId="{F4963E07-4FE0-4B2B-BC24-E795B2F6D024}" type="presParOf" srcId="{81286FC3-404A-49E3-ABA8-3756A892C384}" destId="{48672B13-CAD5-4450-B70F-139416E8DF9E}" srcOrd="2" destOrd="0" presId="urn:microsoft.com/office/officeart/2005/8/layout/list1"/>
    <dgm:cxn modelId="{570B9D62-5DE0-42AE-BF21-ADF2DC070DDA}" type="presParOf" srcId="{81286FC3-404A-49E3-ABA8-3756A892C384}" destId="{E5A5482D-2AF9-4A01-B152-69057B6C7C3A}" srcOrd="3" destOrd="0" presId="urn:microsoft.com/office/officeart/2005/8/layout/list1"/>
    <dgm:cxn modelId="{0A031982-77A6-4490-BCE6-9131E75BF023}" type="presParOf" srcId="{81286FC3-404A-49E3-ABA8-3756A892C384}" destId="{81B1ABCA-5902-45D5-B363-7D8E09978476}" srcOrd="4" destOrd="0" presId="urn:microsoft.com/office/officeart/2005/8/layout/list1"/>
    <dgm:cxn modelId="{66BF9DCB-9502-4AC2-829C-102EED97955C}" type="presParOf" srcId="{81B1ABCA-5902-45D5-B363-7D8E09978476}" destId="{79A1CF63-3146-4A33-B231-5F6A64C1547A}" srcOrd="0" destOrd="0" presId="urn:microsoft.com/office/officeart/2005/8/layout/list1"/>
    <dgm:cxn modelId="{EA761938-BE7A-4114-A9A0-1CF721786C91}" type="presParOf" srcId="{81B1ABCA-5902-45D5-B363-7D8E09978476}" destId="{8E5BE7CD-DB44-4EDA-8CFE-BED878330F05}" srcOrd="1" destOrd="0" presId="urn:microsoft.com/office/officeart/2005/8/layout/list1"/>
    <dgm:cxn modelId="{5696BBFA-F75E-4716-BFD5-F7072BB1C8C1}" type="presParOf" srcId="{81286FC3-404A-49E3-ABA8-3756A892C384}" destId="{2F0B46E8-5863-42DE-87DF-D8639CC2A3C6}" srcOrd="5" destOrd="0" presId="urn:microsoft.com/office/officeart/2005/8/layout/list1"/>
    <dgm:cxn modelId="{44B3EBD8-D97A-42D8-8237-C093B56CF37E}" type="presParOf" srcId="{81286FC3-404A-49E3-ABA8-3756A892C384}" destId="{75A242C3-5E9E-44C1-B987-BD8143272D60}" srcOrd="6" destOrd="0" presId="urn:microsoft.com/office/officeart/2005/8/layout/list1"/>
    <dgm:cxn modelId="{6AB3AE7B-559E-4B40-B3FE-0C19F887A040}" type="presParOf" srcId="{81286FC3-404A-49E3-ABA8-3756A892C384}" destId="{5068269A-7A56-4B45-816B-554CC2E14CBC}" srcOrd="7" destOrd="0" presId="urn:microsoft.com/office/officeart/2005/8/layout/list1"/>
    <dgm:cxn modelId="{5293B4BA-293C-4916-82B1-A264F39CD84A}" type="presParOf" srcId="{81286FC3-404A-49E3-ABA8-3756A892C384}" destId="{5EB699D7-D335-4CEF-B4FE-E5598EAF243D}" srcOrd="8" destOrd="0" presId="urn:microsoft.com/office/officeart/2005/8/layout/list1"/>
    <dgm:cxn modelId="{36E0D8E5-A74F-4B49-B58F-4D3EC9047C49}" type="presParOf" srcId="{5EB699D7-D335-4CEF-B4FE-E5598EAF243D}" destId="{67AC7B7F-8976-48B3-BFB5-74795BECD0C2}" srcOrd="0" destOrd="0" presId="urn:microsoft.com/office/officeart/2005/8/layout/list1"/>
    <dgm:cxn modelId="{B7A6F851-CFD8-4A2A-B54C-6E6CB1A8E9EA}" type="presParOf" srcId="{5EB699D7-D335-4CEF-B4FE-E5598EAF243D}" destId="{DE9B6C1E-EE0D-4B6B-BB4A-402B30D017CE}" srcOrd="1" destOrd="0" presId="urn:microsoft.com/office/officeart/2005/8/layout/list1"/>
    <dgm:cxn modelId="{DCFA881F-9A2F-4B9B-8AC0-00EF7398CDF9}" type="presParOf" srcId="{81286FC3-404A-49E3-ABA8-3756A892C384}" destId="{D64D4776-AB2A-4288-91D3-514ABD8B1D58}" srcOrd="9" destOrd="0" presId="urn:microsoft.com/office/officeart/2005/8/layout/list1"/>
    <dgm:cxn modelId="{D2BC035E-FC2F-48C7-A4E5-6CB8A43DCB63}" type="presParOf" srcId="{81286FC3-404A-49E3-ABA8-3756A892C384}" destId="{0CBEE028-BB21-45C4-A174-3FEB36FE1A7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 b="1" dirty="0"/>
            <a:t>DirectQuery</a:t>
          </a:r>
          <a:r>
            <a:rPr lang="en-US" dirty="0"/>
            <a:t>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 dirty="0"/>
            <a:t>80-MB maximum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b="1" dirty="0"/>
            <a:t>Import</a:t>
          </a:r>
          <a:r>
            <a:rPr lang="en-US" dirty="0"/>
            <a:t> Mode Support</a:t>
          </a:r>
        </a:p>
      </dgm:t>
    </dgm:pt>
    <dgm:pt modelId="{64CE1113-42E6-4FE8-99E2-5DD1671539E3}" type="parTrans" cxnId="{F35F9F85-06B8-495B-8768-2D5BD8CE53EB}">
      <dgm:prSet/>
      <dgm:spPr/>
      <dgm:t>
        <a:bodyPr/>
        <a:lstStyle/>
        <a:p>
          <a:endParaRPr lang="en-US"/>
        </a:p>
      </dgm:t>
    </dgm:pt>
    <dgm:pt modelId="{5D362F0F-8BCD-4743-A19A-09195BDCCB36}" type="sibTrans" cxnId="{F35F9F85-06B8-495B-8768-2D5BD8CE53EB}">
      <dgm:prSet/>
      <dgm:spPr/>
      <dgm:t>
        <a:bodyPr/>
        <a:lstStyle/>
        <a:p>
          <a:endParaRPr lang="en-US"/>
        </a:p>
      </dgm:t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  <dgm:t>
        <a:bodyPr/>
        <a:lstStyle/>
        <a:p>
          <a:endParaRPr lang="en-US"/>
        </a:p>
      </dgm:t>
    </dgm:pt>
    <dgm:pt modelId="{2C8BA349-8A87-4F66-B0F8-7F12C0079BD0}" type="sibTrans" cxnId="{12AA3691-5760-4AD5-8384-A18912664BD0}">
      <dgm:prSet/>
      <dgm:spPr/>
      <dgm:t>
        <a:bodyPr/>
        <a:lstStyle/>
        <a:p>
          <a:endParaRPr lang="en-US"/>
        </a:p>
      </dgm:t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  <dgm:t>
        <a:bodyPr/>
        <a:lstStyle/>
        <a:p>
          <a:endParaRPr lang="en-US"/>
        </a:p>
      </dgm:t>
    </dgm:pt>
    <dgm:pt modelId="{C3860CE8-0739-4B8A-A208-8DC77FF1741B}" type="sibTrans" cxnId="{0D20F61A-7A5D-4D5E-B104-2466B4244503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57681CD2-75E4-4DE0-A4DF-D12E51B629DA}">
      <dgm:prSet/>
      <dgm:spPr/>
      <dgm:t>
        <a:bodyPr/>
        <a:lstStyle/>
        <a:p>
          <a:r>
            <a:rPr lang="en-US" dirty="0"/>
            <a:t>Supports in-place and append modes </a:t>
          </a:r>
        </a:p>
      </dgm:t>
    </dgm:pt>
    <dgm:pt modelId="{FB3B2EB9-E4D5-4912-AE07-62BBECC80573}" type="parTrans" cxnId="{51A9D4C4-63C1-416D-BA04-C8B68D746526}">
      <dgm:prSet/>
      <dgm:spPr/>
      <dgm:t>
        <a:bodyPr/>
        <a:lstStyle/>
        <a:p>
          <a:endParaRPr lang="en-US"/>
        </a:p>
      </dgm:t>
    </dgm:pt>
    <dgm:pt modelId="{1F166D85-C79C-40A8-AD35-A4E0202B8131}" type="sibTrans" cxnId="{51A9D4C4-63C1-416D-BA04-C8B68D746526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4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9B1138BE-3092-4FC4-B92C-C40F0F5E12D5}" type="presOf" srcId="{57681CD2-75E4-4DE0-A4DF-D12E51B629DA}" destId="{B244E81D-1275-40AB-A643-E0419FE4CDF0}" srcOrd="0" destOrd="3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51A9D4C4-63C1-416D-BA04-C8B68D746526}" srcId="{02135463-A3B7-47E0-AD45-6F18848018D0}" destId="{57681CD2-75E4-4DE0-A4DF-D12E51B629DA}" srcOrd="3" destOrd="0" parTransId="{FB3B2EB9-E4D5-4912-AE07-62BBECC80573}" sibTransId="{1F166D85-C79C-40A8-AD35-A4E0202B8131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4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340305BC-FD08-4D58-8917-23D3BCD3FCD9}">
      <dgm:prSet/>
      <dgm:spPr/>
      <dgm:t>
        <a:bodyPr/>
        <a:lstStyle/>
        <a:p>
          <a:r>
            <a:rPr lang="en-US" dirty="0"/>
            <a:t>Your app becomes the go-to source.</a:t>
          </a:r>
        </a:p>
      </dgm:t>
    </dgm:pt>
    <dgm:pt modelId="{91426655-3B95-403F-8F15-FB8C3B788050}" type="parTrans" cxnId="{DAAE0C0A-6085-4015-AF28-0414920162A9}">
      <dgm:prSet/>
      <dgm:spPr/>
      <dgm:t>
        <a:bodyPr/>
        <a:lstStyle/>
        <a:p>
          <a:endParaRPr lang="en-US"/>
        </a:p>
      </dgm:t>
    </dgm:pt>
    <dgm:pt modelId="{0E3B57D9-E2A7-4DA5-9F64-8DE2FBF385AE}" type="sibTrans" cxnId="{DAAE0C0A-6085-4015-AF28-0414920162A9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Dataverse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DAAE0C0A-6085-4015-AF28-0414920162A9}" srcId="{3F991BB9-437A-49F6-8409-EA3C0975D7FC}" destId="{340305BC-FD08-4D58-8917-23D3BCD3FCD9}" srcOrd="1" destOrd="0" parTransId="{91426655-3B95-403F-8F15-FB8C3B788050}" sibTransId="{0E3B57D9-E2A7-4DA5-9F64-8DE2FBF385AE}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CBBD6223-1787-44EE-983C-7812453C8137}" type="presOf" srcId="{340305BC-FD08-4D58-8917-23D3BCD3FCD9}" destId="{3F7A1910-0AA1-402A-93F9-941D6603D06B}" srcOrd="0" destOrd="1" presId="urn:microsoft.com/office/officeart/2005/8/layout/list1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524052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524052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24361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270992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642742"/>
          <a:ext cx="6666833" cy="8079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</dsp:txBody>
      <dsp:txXfrm>
        <a:off x="0" y="2642742"/>
        <a:ext cx="6666833" cy="807975"/>
      </dsp:txXfrm>
    </dsp:sp>
    <dsp:sp modelId="{25472EB6-6F37-4876-A355-1CE2E776EAB4}">
      <dsp:nvSpPr>
        <dsp:cNvPr id="0" name=""/>
        <dsp:cNvSpPr/>
      </dsp:nvSpPr>
      <dsp:spPr>
        <a:xfrm>
          <a:off x="333341" y="236230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389682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833757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Power BI is the best way to expose the value of the data in your app to Business Decision Makers</a:t>
          </a:r>
        </a:p>
      </dsp:txBody>
      <dsp:txXfrm>
        <a:off x="0" y="3833757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55331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580697"/>
        <a:ext cx="4612023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1B311-265A-425F-96E3-3B14875E290A}">
      <dsp:nvSpPr>
        <dsp:cNvPr id="0" name=""/>
        <dsp:cNvSpPr/>
      </dsp:nvSpPr>
      <dsp:spPr>
        <a:xfrm>
          <a:off x="0" y="53998"/>
          <a:ext cx="10515600" cy="527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Power BI integration in Power Apps</a:t>
          </a:r>
          <a:endParaRPr lang="en-US" sz="2200" kern="1200" dirty="0"/>
        </a:p>
      </dsp:txBody>
      <dsp:txXfrm>
        <a:off x="25759" y="79757"/>
        <a:ext cx="10464082" cy="476152"/>
      </dsp:txXfrm>
    </dsp:sp>
    <dsp:sp modelId="{BD55E28B-52B8-49BB-9325-39203CD0DA76}">
      <dsp:nvSpPr>
        <dsp:cNvPr id="0" name=""/>
        <dsp:cNvSpPr/>
      </dsp:nvSpPr>
      <dsp:spPr>
        <a:xfrm>
          <a:off x="0" y="581668"/>
          <a:ext cx="1051560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solidFill>
                <a:schemeClr val="bg1"/>
              </a:solidFill>
            </a:rPr>
            <a:t>Supported scenarios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solidFill>
                <a:schemeClr val="bg1"/>
              </a:solidFill>
            </a:rPr>
            <a:t>Focus on system dashboards &amp; main forms integration</a:t>
          </a:r>
        </a:p>
      </dsp:txBody>
      <dsp:txXfrm>
        <a:off x="0" y="581668"/>
        <a:ext cx="10515600" cy="592020"/>
      </dsp:txXfrm>
    </dsp:sp>
    <dsp:sp modelId="{5F9D46CD-F1D5-435E-ABFD-B195D113BB34}">
      <dsp:nvSpPr>
        <dsp:cNvPr id="0" name=""/>
        <dsp:cNvSpPr/>
      </dsp:nvSpPr>
      <dsp:spPr>
        <a:xfrm>
          <a:off x="0" y="1173688"/>
          <a:ext cx="10515600" cy="527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Reporting options on Dataverse data</a:t>
          </a:r>
          <a:endParaRPr lang="en-US" sz="2200" kern="1200" dirty="0"/>
        </a:p>
      </dsp:txBody>
      <dsp:txXfrm>
        <a:off x="25759" y="1199447"/>
        <a:ext cx="10464082" cy="476152"/>
      </dsp:txXfrm>
    </dsp:sp>
    <dsp:sp modelId="{4AE36618-AD09-48D6-B3AC-7FDDBBCCD97F}">
      <dsp:nvSpPr>
        <dsp:cNvPr id="0" name=""/>
        <dsp:cNvSpPr/>
      </dsp:nvSpPr>
      <dsp:spPr>
        <a:xfrm>
          <a:off x="0" y="1701358"/>
          <a:ext cx="1051560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Quick Report Preview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Custom Reporting</a:t>
          </a:r>
        </a:p>
      </dsp:txBody>
      <dsp:txXfrm>
        <a:off x="0" y="1701358"/>
        <a:ext cx="10515600" cy="546480"/>
      </dsp:txXfrm>
    </dsp:sp>
    <dsp:sp modelId="{DBEF0B6F-3E02-48EA-ACFB-FC1B95FF317A}">
      <dsp:nvSpPr>
        <dsp:cNvPr id="0" name=""/>
        <dsp:cNvSpPr/>
      </dsp:nvSpPr>
      <dsp:spPr>
        <a:xfrm>
          <a:off x="0" y="2247838"/>
          <a:ext cx="10515600" cy="527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Connecting Power BI to Dataverse</a:t>
          </a:r>
          <a:endParaRPr lang="en-US" sz="2200" kern="1200"/>
        </a:p>
      </dsp:txBody>
      <dsp:txXfrm>
        <a:off x="25759" y="2273597"/>
        <a:ext cx="10464082" cy="476152"/>
      </dsp:txXfrm>
    </dsp:sp>
    <dsp:sp modelId="{FFBC07C7-CE82-4170-A8A6-97D20F61AFCC}">
      <dsp:nvSpPr>
        <dsp:cNvPr id="0" name=""/>
        <dsp:cNvSpPr/>
      </dsp:nvSpPr>
      <dsp:spPr>
        <a:xfrm>
          <a:off x="0" y="2775508"/>
          <a:ext cx="10515600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Using DirectQuery for real-time + security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Using SQL queries for advanced scenarios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Best practices for DirectQuery</a:t>
          </a:r>
        </a:p>
      </dsp:txBody>
      <dsp:txXfrm>
        <a:off x="0" y="2775508"/>
        <a:ext cx="10515600" cy="819720"/>
      </dsp:txXfrm>
    </dsp:sp>
    <dsp:sp modelId="{D6FBD6E0-F8B0-4646-ABB9-8DB5A5BF33B1}">
      <dsp:nvSpPr>
        <dsp:cNvPr id="0" name=""/>
        <dsp:cNvSpPr/>
      </dsp:nvSpPr>
      <dsp:spPr>
        <a:xfrm>
          <a:off x="0" y="3595228"/>
          <a:ext cx="10515600" cy="527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Resources</a:t>
          </a:r>
          <a:endParaRPr lang="en-US" sz="2200" kern="1200"/>
        </a:p>
      </dsp:txBody>
      <dsp:txXfrm>
        <a:off x="25759" y="3620987"/>
        <a:ext cx="10464082" cy="476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58028"/>
          <a:ext cx="10515600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Individual user’s own data (security model applies)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Real-time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Best for targeted datasets</a:t>
          </a:r>
        </a:p>
      </dsp:txBody>
      <dsp:txXfrm>
        <a:off x="0" y="358028"/>
        <a:ext cx="10515600" cy="1360800"/>
      </dsp:txXfrm>
    </dsp:sp>
    <dsp:sp modelId="{FD2B0668-7B51-4673-B7F9-24386A9B7757}">
      <dsp:nvSpPr>
        <dsp:cNvPr id="0" name=""/>
        <dsp:cNvSpPr/>
      </dsp:nvSpPr>
      <dsp:spPr>
        <a:xfrm>
          <a:off x="525780" y="92348"/>
          <a:ext cx="73609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Dataverse + DirectQuery</a:t>
          </a:r>
        </a:p>
      </dsp:txBody>
      <dsp:txXfrm>
        <a:off x="551719" y="118287"/>
        <a:ext cx="7309042" cy="479482"/>
      </dsp:txXfrm>
    </dsp:sp>
    <dsp:sp modelId="{75A242C3-5E9E-44C1-B987-BD8143272D60}">
      <dsp:nvSpPr>
        <dsp:cNvPr id="0" name=""/>
        <dsp:cNvSpPr/>
      </dsp:nvSpPr>
      <dsp:spPr>
        <a:xfrm>
          <a:off x="0" y="2081709"/>
          <a:ext cx="10515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Scheduled refreshes of medium-sized datasets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Faster rendering of reports</a:t>
          </a:r>
        </a:p>
      </dsp:txBody>
      <dsp:txXfrm>
        <a:off x="0" y="2081709"/>
        <a:ext cx="10515600" cy="1048950"/>
      </dsp:txXfrm>
    </dsp:sp>
    <dsp:sp modelId="{8E5BE7CD-DB44-4EDA-8CFE-BED878330F05}">
      <dsp:nvSpPr>
        <dsp:cNvPr id="0" name=""/>
        <dsp:cNvSpPr/>
      </dsp:nvSpPr>
      <dsp:spPr>
        <a:xfrm>
          <a:off x="525780" y="1816029"/>
          <a:ext cx="73609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Dataverse + Import Mode</a:t>
          </a:r>
        </a:p>
      </dsp:txBody>
      <dsp:txXfrm>
        <a:off x="551719" y="1841968"/>
        <a:ext cx="7309042" cy="479482"/>
      </dsp:txXfrm>
    </dsp:sp>
    <dsp:sp modelId="{0CBEE028-BB21-45C4-A174-3FEB36FE1A7F}">
      <dsp:nvSpPr>
        <dsp:cNvPr id="0" name=""/>
        <dsp:cNvSpPr/>
      </dsp:nvSpPr>
      <dsp:spPr>
        <a:xfrm>
          <a:off x="0" y="3493539"/>
          <a:ext cx="10515600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Enterprise-Scale data source for reporting</a:t>
          </a:r>
        </a:p>
      </dsp:txBody>
      <dsp:txXfrm>
        <a:off x="0" y="3493539"/>
        <a:ext cx="10515600" cy="765450"/>
      </dsp:txXfrm>
    </dsp:sp>
    <dsp:sp modelId="{DE9B6C1E-EE0D-4B6B-BB4A-402B30D017CE}">
      <dsp:nvSpPr>
        <dsp:cNvPr id="0" name=""/>
        <dsp:cNvSpPr/>
      </dsp:nvSpPr>
      <dsp:spPr>
        <a:xfrm>
          <a:off x="525780" y="3227859"/>
          <a:ext cx="73609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Azure Data Lake + Azure Synapse Analytics</a:t>
          </a:r>
        </a:p>
      </dsp:txBody>
      <dsp:txXfrm>
        <a:off x="551719" y="3253798"/>
        <a:ext cx="7309042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13775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DirectQuery</a:t>
          </a:r>
          <a:r>
            <a:rPr lang="en-US" sz="2200" kern="1200" dirty="0"/>
            <a:t>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Import</a:t>
          </a:r>
          <a:r>
            <a:rPr lang="en-US" sz="2200" kern="1200" dirty="0"/>
            <a:t>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771354"/>
        <a:ext cx="4913783" cy="3442230"/>
      </dsp:txXfrm>
    </dsp:sp>
    <dsp:sp modelId="{11577781-B0B0-4371-AF49-F31EBCF78131}">
      <dsp:nvSpPr>
        <dsp:cNvPr id="0" name=""/>
        <dsp:cNvSpPr/>
      </dsp:nvSpPr>
      <dsp:spPr>
        <a:xfrm>
          <a:off x="5601764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13775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80-MB maximum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771354"/>
        <a:ext cx="4913783" cy="34422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61866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Benefits:</a:t>
          </a:r>
        </a:p>
      </dsp:txBody>
      <dsp:txXfrm>
        <a:off x="51" y="361866"/>
        <a:ext cx="4913783" cy="547200"/>
      </dsp:txXfrm>
    </dsp:sp>
    <dsp:sp modelId="{B244E81D-1275-40AB-A643-E0419FE4CDF0}">
      <dsp:nvSpPr>
        <dsp:cNvPr id="0" name=""/>
        <dsp:cNvSpPr/>
      </dsp:nvSpPr>
      <dsp:spPr>
        <a:xfrm>
          <a:off x="51" y="909066"/>
          <a:ext cx="4913783" cy="308040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Getting the Dataverse data to start flowing to the Azure Data Lake is a matter of clicks.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Comes with a serverless SQL pool endpoint you can query with T-SQL.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Works as a data warehouse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Supports in-place and append modes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Large volumes and complex query support in Synapse for additional data support and enrichment.</a:t>
          </a:r>
        </a:p>
      </dsp:txBody>
      <dsp:txXfrm>
        <a:off x="51" y="909066"/>
        <a:ext cx="4913783" cy="3080404"/>
      </dsp:txXfrm>
    </dsp:sp>
    <dsp:sp modelId="{11577781-B0B0-4371-AF49-F31EBCF78131}">
      <dsp:nvSpPr>
        <dsp:cNvPr id="0" name=""/>
        <dsp:cNvSpPr/>
      </dsp:nvSpPr>
      <dsp:spPr>
        <a:xfrm>
          <a:off x="5601764" y="361866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Considerations:</a:t>
          </a:r>
        </a:p>
      </dsp:txBody>
      <dsp:txXfrm>
        <a:off x="5601764" y="361866"/>
        <a:ext cx="4913783" cy="547200"/>
      </dsp:txXfrm>
    </dsp:sp>
    <dsp:sp modelId="{F80555E7-CAFB-443E-9CB7-3651B0B0619E}">
      <dsp:nvSpPr>
        <dsp:cNvPr id="0" name=""/>
        <dsp:cNvSpPr/>
      </dsp:nvSpPr>
      <dsp:spPr>
        <a:xfrm>
          <a:off x="5601764" y="909066"/>
          <a:ext cx="4913783" cy="3080404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Azure Data Lake and Azure Synapse Analytics are billed on an Azure subscription.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Date-Time is in UTC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Once the data is out of Dataverse, the configured security model is lost (need to add Row Level Security).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601764" y="909066"/>
        <a:ext cx="4913783" cy="30804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74427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374427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9398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121367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493117"/>
          <a:ext cx="6666833" cy="11072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Your app becomes the go-to source.</a:t>
          </a:r>
        </a:p>
      </dsp:txBody>
      <dsp:txXfrm>
        <a:off x="0" y="2493117"/>
        <a:ext cx="6666833" cy="1107225"/>
      </dsp:txXfrm>
    </dsp:sp>
    <dsp:sp modelId="{25472EB6-6F37-4876-A355-1CE2E776EAB4}">
      <dsp:nvSpPr>
        <dsp:cNvPr id="0" name=""/>
        <dsp:cNvSpPr/>
      </dsp:nvSpPr>
      <dsp:spPr>
        <a:xfrm>
          <a:off x="333341" y="221267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240057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983382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is the best way to expose the value of the data in your app to Business Decision makers</a:t>
          </a:r>
        </a:p>
      </dsp:txBody>
      <dsp:txXfrm>
        <a:off x="0" y="3983382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70294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730322"/>
        <a:ext cx="4612023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2/2/2022 8:02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2/2/2022 8:01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2/2/2022 8:01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07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2/2/2022 8:01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45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marR="0" indent="-347472" algn="l" fontAlgn="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4EB-5D2D-43B0-A5E9-7EE5560FB8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2/2/2022 8:01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2/2/2022 8:01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2/2/2022 8:01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53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251" t="33298" r="8207" b="32992"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  <p:sldLayoutId id="2147485309" r:id="rId20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dynamicsninja.blog/2019/12/05/power-bi-embedder-for-xrmtoolbox/" TargetMode="External"/><Relationship Id="rId7" Type="http://schemas.microsoft.com/office/2007/relationships/hdphoto" Target="../media/hdphoto1.wdp"/><Relationship Id="rId2" Type="http://schemas.openxmlformats.org/officeDocument/2006/relationships/hyperlink" Target="https://docs.microsoft.com/en-us/powerapps/maker/model-driven-apps/embed-powerbi-report-in-system-form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dynamicsninja.blog/2019/12/05/power-bi-embedder-for-xrmtoolbox/" TargetMode="External"/><Relationship Id="rId7" Type="http://schemas.microsoft.com/office/2007/relationships/hdphoto" Target="../media/hdphoto1.wdp"/><Relationship Id="rId2" Type="http://schemas.openxmlformats.org/officeDocument/2006/relationships/hyperlink" Target="https://docs.microsoft.com/en-us/powerapps/maker/model-driven-apps/embed-powerbi-report-in-system-form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2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2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hyperlink" Target="https://markcarrington.dev/sql-4-cds/" TargetMode="External"/><Relationship Id="rId4" Type="http://schemas.openxmlformats.org/officeDocument/2006/relationships/hyperlink" Target="https://docs.microsoft.com/en-us/powerapps/developer/data-platform/dataverse-sql-query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customXml" Target="../ink/ink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8.xml"/><Relationship Id="rId3" Type="http://schemas.openxmlformats.org/officeDocument/2006/relationships/image" Target="../media/image28.png"/><Relationship Id="rId7" Type="http://schemas.openxmlformats.org/officeDocument/2006/relationships/customXml" Target="../ink/ink5.xml"/><Relationship Id="rId12" Type="http://schemas.openxmlformats.org/officeDocument/2006/relationships/image" Target="../media/image43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2.png"/><Relationship Id="rId4" Type="http://schemas.microsoft.com/office/2007/relationships/hdphoto" Target="../media/hdphoto3.wdp"/><Relationship Id="rId9" Type="http://schemas.openxmlformats.org/officeDocument/2006/relationships/customXml" Target="../ink/ink6.xml"/><Relationship Id="rId1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5.wdp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ZGpK2waM5Y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github.com/PowerBiDevCamp/Camp-Sessions/raw/master/Session%2014%20-%20Power%20BI%20with%20Dataverse.pptx" TargetMode="External"/><Relationship Id="rId4" Type="http://schemas.openxmlformats.org/officeDocument/2006/relationships/hyperlink" Target="https://github.com/PowerBiDevCamp/Camp-Sessions/tree/master/PBIX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power-bi-effectiv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powerapps/maker/model-driven-apps/create-edit-powerbi-embedded-page" TargetMode="External"/><Relationship Id="rId13" Type="http://schemas.openxmlformats.org/officeDocument/2006/relationships/hyperlink" Target="https://docs.microsoft.com/en-us/dynamics365/fin-ops-core/dev-itpro/analytics/power-bi-embedded-integration" TargetMode="External"/><Relationship Id="rId3" Type="http://schemas.openxmlformats.org/officeDocument/2006/relationships/hyperlink" Target="https://docs.microsoft.com/en-us/powerapps/developer/data-platform/dataverse-sql-query" TargetMode="External"/><Relationship Id="rId7" Type="http://schemas.openxmlformats.org/officeDocument/2006/relationships/hyperlink" Target="https://docs.microsoft.com/en-us/power-query/connectors/dataverse" TargetMode="External"/><Relationship Id="rId12" Type="http://schemas.openxmlformats.org/officeDocument/2006/relationships/hyperlink" Target="https://docs.microsoft.com/en-us/dynamics365/fin-ops-core/dev-itpro/analytics/embed-power-bi-workspaces?toc=/dynamics365/commerce/toc.json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docs.microsoft.com/en-us/power-bi/connect-data/desktop-directquery-troubleshoo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powerapps/maker/data-platform/view-entity-data-power-bi" TargetMode="External"/><Relationship Id="rId11" Type="http://schemas.openxmlformats.org/officeDocument/2006/relationships/hyperlink" Target="https://docs.microsoft.com/en-us/powerapps/maker/canvas-apps/controls/control-power-bi-tile" TargetMode="External"/><Relationship Id="rId5" Type="http://schemas.openxmlformats.org/officeDocument/2006/relationships/hyperlink" Target="https://docs.microsoft.com/en-us/powerapps/maker/data-platform/use-powerbi-dataverse" TargetMode="External"/><Relationship Id="rId15" Type="http://schemas.openxmlformats.org/officeDocument/2006/relationships/hyperlink" Target="https://docs.microsoft.com/en-us/power-bi/guidance/directquery-model-guidance" TargetMode="External"/><Relationship Id="rId10" Type="http://schemas.openxmlformats.org/officeDocument/2006/relationships/hyperlink" Target="https://docs.microsoft.com/en-us/powerapps/maker/model-driven-apps/embed-powerbi-report-in-system-form" TargetMode="External"/><Relationship Id="rId4" Type="http://schemas.openxmlformats.org/officeDocument/2006/relationships/hyperlink" Target="https://docs.microsoft.com/en-us/powerapps/developer/data-platform/how-dataverse-sql-differs-from-transact-sql?tabs=supported" TargetMode="External"/><Relationship Id="rId9" Type="http://schemas.openxmlformats.org/officeDocument/2006/relationships/hyperlink" Target="https://docs.microsoft.com/en-us/powerapps/user/add-powerbi-dashboards" TargetMode="External"/><Relationship Id="rId14" Type="http://schemas.openxmlformats.org/officeDocument/2006/relationships/hyperlink" Target="https://docs.microsoft.com/en-us/dynamics365/fin-ops-core/dev-itpro/analytics/customize-analytical-workspac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5521" y="818984"/>
            <a:ext cx="7409199" cy="326852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Dynamics 365/Power Apps </a:t>
            </a:r>
            <a:b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Power BI</a:t>
            </a:r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F5CDD3-37C2-43EC-A1EB-3018900B3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206" y="4797188"/>
            <a:ext cx="7415514" cy="188496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real-time and contextualized analytics and reports in your apps</a:t>
            </a:r>
          </a:p>
          <a:p>
            <a:pPr algn="r"/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Scott Sewell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 Program Manager</a:t>
            </a:r>
            <a:b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BI CAT</a:t>
            </a:r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9D9CA7-B240-4F44-9FF8-F4F26DA4E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0876" y="1473308"/>
            <a:ext cx="900000" cy="90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7CDF95B-7E1F-4F00-9D64-C02B56C287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1350" y="1473308"/>
            <a:ext cx="900000" cy="90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7BBCE51-D270-43FF-82B1-EF64DD94CA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03725" y="1473308"/>
            <a:ext cx="900000" cy="90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B787D9E-4688-41B5-8B40-ED75E06960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6238" y="1553244"/>
            <a:ext cx="900000" cy="900000"/>
          </a:xfrm>
          <a:prstGeom prst="rect">
            <a:avLst/>
          </a:prstGeom>
        </p:spPr>
      </p:pic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87" y="1543050"/>
            <a:ext cx="96806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867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main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45787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Official documentation:</a:t>
            </a:r>
          </a:p>
          <a:p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 a Power BI report in a model-driven app main form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Easiest way: XrmToolBox and the Power BI Embedder tool</a:t>
            </a:r>
          </a:p>
          <a:p>
            <a:pPr lvl="1"/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</a:t>
            </a:r>
            <a:r>
              <a:rPr lang="fr-FR" sz="20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Embedder</a:t>
            </a:r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XrmToolBox - Dynamics Ninja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1521-F1AF-4557-BFCC-2D37933ABF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0" y="1371600"/>
            <a:ext cx="6000532" cy="42976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D8C9010D-2E9F-4999-B704-1B526304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20" y="5084840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B83D45-94CB-4A64-836B-5984E9A8EF3F}"/>
              </a:ext>
            </a:extLst>
          </p:cNvPr>
          <p:cNvSpPr txBox="1"/>
          <p:nvPr/>
        </p:nvSpPr>
        <p:spPr>
          <a:xfrm>
            <a:off x="1419569" y="5052718"/>
            <a:ext cx="203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Ivan Ficko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306E1D0-924E-4D20-BBEF-98165D48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25" y="5477361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main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45787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Official documentation:</a:t>
            </a:r>
          </a:p>
          <a:p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 a Power BI report in a model-driven app main form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Easiest way: XrmToolBox and the Power BI Embedder tool</a:t>
            </a:r>
          </a:p>
          <a:p>
            <a:pPr lvl="1"/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</a:t>
            </a:r>
            <a:r>
              <a:rPr lang="fr-FR" sz="20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Embedder</a:t>
            </a:r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XrmToolBox - Dynamics Ninja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1521-F1AF-4557-BFCC-2D37933ABF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0" y="1371600"/>
            <a:ext cx="6000532" cy="42976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D8C9010D-2E9F-4999-B704-1B526304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20" y="5084840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B83D45-94CB-4A64-836B-5984E9A8EF3F}"/>
              </a:ext>
            </a:extLst>
          </p:cNvPr>
          <p:cNvSpPr txBox="1"/>
          <p:nvPr/>
        </p:nvSpPr>
        <p:spPr>
          <a:xfrm>
            <a:off x="1419569" y="5052718"/>
            <a:ext cx="203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Ivan Ficko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306E1D0-924E-4D20-BBEF-98165D48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25" y="5477361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79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FEEE81FE-3196-4C87-8495-4A53C373A441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Solution Aware Power BI in Power Apps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AB565-F791-4D2B-A729-491ED551C32C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66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Makers can ship their Power BI content with a Power Apps Solutions </a:t>
            </a:r>
            <a:b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across environments &amp; tenants.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6953994-C054-4A89-BE1B-C915E670B954}"/>
              </a:ext>
            </a:extLst>
          </p:cNvPr>
          <p:cNvSpPr txBox="1">
            <a:spLocks/>
          </p:cNvSpPr>
          <p:nvPr/>
        </p:nvSpPr>
        <p:spPr>
          <a:xfrm>
            <a:off x="341312" y="2054832"/>
            <a:ext cx="3316287" cy="35868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Add to Solution. 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Makers can add Power BI content to a solution along with the content.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</a:b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Click Deployment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Importing a Power Apps Solution deploys content to dedicated environment workspace in Power BI.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Customization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Customize Power BI content with ease to fit the organization/department analytics needs.</a:t>
            </a:r>
          </a:p>
        </p:txBody>
      </p:sp>
      <p:pic>
        <p:nvPicPr>
          <p:cNvPr id="9" name="Add Report to DV">
            <a:hlinkClick r:id="" action="ppaction://media"/>
            <a:extLst>
              <a:ext uri="{FF2B5EF4-FFF2-40B4-BE49-F238E27FC236}">
                <a16:creationId xmlns:a16="http://schemas.microsoft.com/office/drawing/2014/main" id="{55E0F69B-104F-49A0-BF2A-0BBAA2EEE555}"/>
              </a:ext>
            </a:extLst>
          </p:cNvPr>
          <p:cNvPicPr>
            <a:picLocks noGrp="1" noChangeAspect="1"/>
          </p:cNvPicPr>
          <p:nvPr>
            <p:ph type="pic" sz="quarter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/>
        </p:blipFill>
        <p:spPr>
          <a:xfrm>
            <a:off x="3947388" y="2374872"/>
            <a:ext cx="8244612" cy="448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719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1.11111E-6 L -0.0789 -1.11111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80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8" grpId="0"/>
      <p:bldP spid="1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 defTabSz="914400"/>
            <a:r>
              <a:rPr lang="en-US" sz="5400" b="1" dirty="0">
                <a:solidFill>
                  <a:srgbClr val="FFFFFF"/>
                </a:solidFill>
                <a:ea typeface="+mj-ea"/>
                <a:cs typeface="+mj-cs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96121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627" y="553149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676360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423892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114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Azure Synapse Link for Dataverse </a:t>
            </a:r>
            <a:endParaRPr lang="en-US" sz="5400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0445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8680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Near Real-time or Hourly Snapshots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Which connection is ‘right’ for my use case? </a:t>
            </a:r>
            <a:br>
              <a:rPr lang="en-US" dirty="0"/>
            </a:br>
            <a:r>
              <a:rPr lang="en-US" dirty="0"/>
              <a:t>A: It depends.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539089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  <p:bldP spid="16" grpId="0"/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 defTabSz="914400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Connecting Power BI to Dataverse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31535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Preparing your Dataverse SQL statements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520207-8741-484A-89E2-908DBD64D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865" y="1605694"/>
            <a:ext cx="6202429" cy="43678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7D52FD3-696C-4688-A50D-49ED5B4D93DA}"/>
              </a:ext>
            </a:extLst>
          </p:cNvPr>
          <p:cNvSpPr txBox="1">
            <a:spLocks/>
          </p:cNvSpPr>
          <p:nvPr/>
        </p:nvSpPr>
        <p:spPr>
          <a:xfrm>
            <a:off x="588963" y="2395538"/>
            <a:ext cx="4712800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Use SQL Server Management Studio (SSMS)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SQL to query data (Microsoft Dataverse)</a:t>
            </a:r>
            <a:endParaRPr lang="en-US" sz="1400" dirty="0"/>
          </a:p>
          <a:p>
            <a:endParaRPr lang="en-US" sz="1400" dirty="0"/>
          </a:p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XrmToolBox and </a:t>
            </a:r>
            <a:br>
              <a:rPr lang="en-US" sz="2400" dirty="0">
                <a:solidFill>
                  <a:srgbClr val="FFFFFF"/>
                </a:solidFill>
                <a:latin typeface="Segoe UI"/>
              </a:rPr>
            </a:br>
            <a:r>
              <a:rPr lang="en-US" sz="2400" dirty="0">
                <a:solidFill>
                  <a:srgbClr val="FFFFFF"/>
                </a:solidFill>
                <a:latin typeface="Segoe UI"/>
              </a:rPr>
              <a:t>SQL 4 CDS tool</a:t>
            </a:r>
          </a:p>
          <a:p>
            <a:pPr>
              <a:defRPr/>
            </a:pPr>
            <a:r>
              <a:rPr lang="fr-FR" sz="1400" dirty="0">
                <a:solidFill>
                  <a:srgbClr val="FFFFFF"/>
                </a:solidFill>
                <a:latin typeface="Segoe UI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4 CDS XrmToolBox Tool - Mark Carrington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6559F-FAB3-4B35-B2EF-301B9D62F396}"/>
              </a:ext>
            </a:extLst>
          </p:cNvPr>
          <p:cNvSpPr txBox="1"/>
          <p:nvPr/>
        </p:nvSpPr>
        <p:spPr>
          <a:xfrm>
            <a:off x="1540912" y="5188848"/>
            <a:ext cx="203981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Mark Carrington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F8E7F90-542C-4FA5-AC75-EFCC6652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68" y="5581369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of Mark Carrington">
            <a:extLst>
              <a:ext uri="{FF2B5EF4-FFF2-40B4-BE49-F238E27FC236}">
                <a16:creationId xmlns:a16="http://schemas.microsoft.com/office/drawing/2014/main" id="{05A5E7C2-A63D-4368-91D3-3CE026AA8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131369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109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8882" y="411131"/>
                  <a:ext cx="5553000" cy="462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52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301256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0508" y="819078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81155" y="27841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723824" y="3292020"/>
            <a:ext cx="5976509" cy="190821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000" kern="1100" spc="-50" dirty="0">
                <a:solidFill>
                  <a:srgbClr val="50E6FF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Let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Source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CommonDataService.Database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"demo.crm.dynamics.com"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Source{[Schema=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,Item=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"account"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]}[Data],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Table.SelectColumns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,{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accountid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"name"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})</a:t>
            </a:r>
          </a:p>
          <a:p>
            <a:r>
              <a:rPr lang="en-US" sz="1000" kern="1100" spc="-50" dirty="0">
                <a:solidFill>
                  <a:srgbClr val="50E6FF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28768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4512" y="907111"/>
            <a:ext cx="6279024" cy="35052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142" y="2857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344221" y="2178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961148" y="2004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344221" y="3743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0619" y="2517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8584" y="3804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77679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244009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85480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9346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7225" y="683913"/>
            <a:ext cx="5624718" cy="409641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378088" y="3927272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073924" y="4475912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2259050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3445539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81155" y="478032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175752-AE52-4FBA-B018-6058734E6142}"/>
              </a:ext>
            </a:extLst>
          </p:cNvPr>
          <p:cNvSpPr txBox="1"/>
          <p:nvPr/>
        </p:nvSpPr>
        <p:spPr>
          <a:xfrm>
            <a:off x="3455427" y="1216299"/>
            <a:ext cx="4408579" cy="4308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kumimoji="0" lang="en-US" sz="5400" b="1" i="0" u="none" strike="noStrike" kern="1200" cap="none" spc="-50" normalizeH="0" baseline="0" noProof="0" dirty="0">
                <a:ln w="31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Segoe UI" pitchFamily="34" charset="0"/>
              </a:rPr>
              <a:t>Wordle 228 4/6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kumimoji="0" lang="en-US" sz="2400" b="1" i="0" u="none" strike="noStrike" kern="1200" cap="none" spc="-50" normalizeH="0" baseline="0" noProof="0" dirty="0">
                <a:ln w="3175"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 Light" panose="020F0302020204030204"/>
                <a:ea typeface="+mn-ea"/>
                <a:cs typeface="Segoe UI" pitchFamily="34" charset="0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⬜⬜⬜🟨🟨</a:t>
            </a:r>
            <a:endParaRPr lang="en-US" sz="4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⬜🟩🟩⬜🟨</a:t>
            </a:r>
            <a:endParaRPr lang="en-US" sz="4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⬜🟩🟩🟩🟩</a:t>
            </a:r>
            <a:endParaRPr lang="en-US" sz="4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4800" dirty="0">
                <a:effectLst/>
                <a:latin typeface="Segoe UI Emoji" panose="020B0502040204020203" pitchFamily="34" charset="0"/>
                <a:ea typeface="Times New Roman" panose="02020603050405020304" pitchFamily="18" charset="0"/>
                <a:cs typeface="Segoe UI Emoji" panose="020B0502040204020203" pitchFamily="34" charset="0"/>
              </a:rPr>
              <a:t>🟩🟩🟩🟩🟩</a:t>
            </a:r>
            <a:endParaRPr lang="en-US" sz="4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1608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711790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397911" y="3895337"/>
            <a:ext cx="64922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27284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245" y="676758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815798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45" t="24125" r="29052" b="13752"/>
          <a:stretch/>
        </p:blipFill>
        <p:spPr>
          <a:xfrm>
            <a:off x="5507534" y="1064514"/>
            <a:ext cx="2947417" cy="303423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9014342" y="890451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948143" y="3142040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75623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Resources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Developing Power BI </a:t>
            </a:r>
            <a:br>
              <a:rPr lang="en-US" dirty="0"/>
            </a:br>
            <a:r>
              <a:rPr lang="en-US" dirty="0"/>
              <a:t>for Dataverse + Power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1956-8401-4C09-A8EC-BD4CC52A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2243"/>
            <a:ext cx="6224039" cy="4184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YouTube: Hands-on presentation for Power BI Dev Camp</a:t>
            </a:r>
            <a:br>
              <a:rPr lang="en-US" dirty="0"/>
            </a:br>
            <a:r>
              <a:rPr lang="en-US" sz="2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https://www.youtube.com/watch?v=9ZGpK2waM5Y</a:t>
            </a:r>
            <a:endParaRPr lang="en-US" sz="2200" dirty="0"/>
          </a:p>
          <a:p>
            <a:pPr marL="0" indent="0">
              <a:buNone/>
            </a:pPr>
            <a:b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 BI PBIX template reports</a:t>
            </a:r>
            <a:br>
              <a:rPr lang="en-US" dirty="0"/>
            </a:br>
            <a:r>
              <a:rPr 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https://github.com/PowerBiDevCamp/Camp-Sessions/tree/master/PBIX</a:t>
            </a:r>
            <a:br>
              <a:rPr lang="en-US" sz="2200" dirty="0"/>
            </a:br>
            <a:endParaRPr lang="en-US" sz="2200" dirty="0"/>
          </a:p>
          <a:p>
            <a:pPr marL="0" lv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PowerPoint deck:</a:t>
            </a:r>
            <a:br>
              <a:rPr lang="en-US" dirty="0"/>
            </a:br>
            <a:r>
              <a:rPr lang="en-US" sz="2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https://github.com/PowerBiDevCamp/Camp-Sessions/raw/master/Session%2014%20-%20Power%20BI%20with%20Dataverse.pptx</a:t>
            </a:r>
            <a:r>
              <a:rPr lang="en-US" sz="2200" dirty="0"/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889045" y="2574906"/>
            <a:ext cx="5676241" cy="35350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1000"/>
              <a:tabLst>
                <a:tab pos="457200" algn="l"/>
              </a:tabLst>
            </a:pPr>
            <a:endParaRPr lang="en-US" sz="2000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035C5ED-9FE5-4E5E-BC30-253D4FBD8E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2239" y="3141652"/>
            <a:ext cx="4632995" cy="260606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043805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42" y="365125"/>
            <a:ext cx="105639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Microsoft Learn: design effective reports in Power BI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4A2DE9-579D-4F5F-80DC-6FCB97BFB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42" y="2017833"/>
            <a:ext cx="5971442" cy="3992075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Just like designers are rarely developers</a:t>
            </a:r>
            <a:r>
              <a:rPr lang="en-US" sz="2400"/>
              <a:t>, developers </a:t>
            </a:r>
            <a:r>
              <a:rPr lang="en-US" sz="2400" dirty="0"/>
              <a:t>are rarely aesthetically gifted designers – but delivering an un-designed (or poorly designed report) is almost never an effective result for the end-user.</a:t>
            </a:r>
          </a:p>
          <a:p>
            <a:pPr lvl="0"/>
            <a:r>
              <a:rPr lang="en-US" sz="2400" dirty="0"/>
              <a:t>The needed skill can be learned and applied by following a straightforward process to design and deliver compelling Power BI reports. </a:t>
            </a:r>
          </a:p>
          <a:p>
            <a:pPr lvl="0"/>
            <a:r>
              <a:rPr lang="en-US" sz="2400" dirty="0"/>
              <a:t>Proven design process created by leading report design experts.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596502" y="2405894"/>
            <a:ext cx="5754895" cy="21661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>
              <a:lnSpc>
                <a:spcPct val="90000"/>
              </a:lnSpc>
              <a:spcBef>
                <a:spcPts val="1200"/>
              </a:spcBef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3E488-31B1-4BCB-82AD-DDCF9B91D4FA}"/>
              </a:ext>
            </a:extLst>
          </p:cNvPr>
          <p:cNvSpPr txBox="1"/>
          <p:nvPr/>
        </p:nvSpPr>
        <p:spPr>
          <a:xfrm>
            <a:off x="838200" y="1295884"/>
            <a:ext cx="1018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https://docs.microsoft.com/en-us/learn/paths/power-bi-effective/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34890D4-E39E-4FA9-B956-F9656F13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523" y="2090223"/>
            <a:ext cx="4323635" cy="310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1790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 spc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Microsoft Docs</a:t>
            </a:r>
            <a:endParaRPr lang="en-US" sz="4000" b="1" kern="12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E8483-92C5-44D3-B8AD-57FF80F49C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7826" y="-6"/>
            <a:ext cx="8154173" cy="6847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SQL to query data (</a:t>
            </a:r>
            <a:r>
              <a:rPr lang="en-US" sz="1600" b="1" i="0" u="none" strike="noStrike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)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How Dataverse SQL differs from Transact-SQL (</a:t>
            </a:r>
            <a:r>
              <a:rPr lang="en-US" sz="16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Power BI with Dataverse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Overview (</a:t>
            </a:r>
            <a:r>
              <a:rPr lang="en-US" sz="1600" b="1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View table data in Power BI Desktop (</a:t>
            </a:r>
            <a:r>
              <a:rPr lang="en-US" sz="1600" b="1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Query Dataverse connector (</a:t>
            </a:r>
            <a:r>
              <a:rPr lang="en-US" sz="1600" b="1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 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Power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Create or edit a Power BI embedded system dashboard (</a:t>
            </a:r>
            <a:r>
              <a:rPr lang="en-US" sz="1600" b="1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Add or edit Power BI visualizations on your dashboard (</a:t>
            </a:r>
            <a:r>
              <a:rPr lang="en-US" sz="1600" b="1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Embed a Power BI report in a model-driven app main form (</a:t>
            </a:r>
            <a:r>
              <a:rPr lang="en-US" sz="1600" b="1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tile control in Power Apps (</a:t>
            </a:r>
            <a:r>
              <a:rPr lang="en-US" sz="1600" b="1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Dynamics 365 Finance and Operations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Analytical Workspaces (using Power BI Embedded) (</a:t>
            </a:r>
            <a:r>
              <a:rPr lang="en-US" sz="1600" b="1" dirty="0">
                <a:solidFill>
                  <a:schemeClr val="accent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Embedded integration (</a:t>
            </a:r>
            <a:r>
              <a:rPr lang="en-US" sz="1600" b="1" dirty="0">
                <a:solidFill>
                  <a:schemeClr val="accent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Customize embedded reports in analytical workspaces (</a:t>
            </a:r>
            <a:r>
              <a:rPr lang="en-US" sz="1600" b="1" dirty="0">
                <a:solidFill>
                  <a:schemeClr val="accent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Power BI DirectQuery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guidance in Power BI Desktop  (</a:t>
            </a:r>
            <a:r>
              <a:rPr lang="en-US" sz="1600" b="1" dirty="0">
                <a:solidFill>
                  <a:schemeClr val="accent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troubleshooting in Power BI Desktop (</a:t>
            </a:r>
            <a:r>
              <a:rPr lang="en-US" sz="1600" b="1" dirty="0">
                <a:solidFill>
                  <a:schemeClr val="accent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6365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2954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0" y="-13924"/>
            <a:ext cx="11995598" cy="29933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7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you!</a:t>
            </a:r>
            <a:b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https://github.com/mscottsewell/PowerBI-Dataverse</a:t>
            </a:r>
            <a:endParaRPr lang="en-US" sz="4800" b="1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7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>
                <a:solidFill>
                  <a:srgbClr val="FFFFFF"/>
                </a:solidFill>
                <a:ea typeface="+mj-ea"/>
                <a:cs typeface="+mj-cs"/>
              </a:rPr>
              <a:t>Agenda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0" name="Text Placeholder 6">
            <a:extLst>
              <a:ext uri="{FF2B5EF4-FFF2-40B4-BE49-F238E27FC236}">
                <a16:creationId xmlns:a16="http://schemas.microsoft.com/office/drawing/2014/main" id="{EFE9E920-5986-4CC3-8C21-83374ADB1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333337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85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7350064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BI integration in </a:t>
            </a:r>
            <a:b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13237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4324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B269458-AD11-4FC2-82CE-3943087DA932}"/>
              </a:ext>
            </a:extLst>
          </p:cNvPr>
          <p:cNvSpPr/>
          <p:nvPr/>
        </p:nvSpPr>
        <p:spPr>
          <a:xfrm>
            <a:off x="3283889" y="3111061"/>
            <a:ext cx="2812111" cy="441435"/>
          </a:xfrm>
          <a:custGeom>
            <a:avLst/>
            <a:gdLst>
              <a:gd name="connsiteX0" fmla="*/ 0 w 2812111"/>
              <a:gd name="connsiteY0" fmla="*/ 0 h 441435"/>
              <a:gd name="connsiteX1" fmla="*/ 534301 w 2812111"/>
              <a:gd name="connsiteY1" fmla="*/ 0 h 441435"/>
              <a:gd name="connsiteX2" fmla="*/ 1096723 w 2812111"/>
              <a:gd name="connsiteY2" fmla="*/ 0 h 441435"/>
              <a:gd name="connsiteX3" fmla="*/ 1687267 w 2812111"/>
              <a:gd name="connsiteY3" fmla="*/ 0 h 441435"/>
              <a:gd name="connsiteX4" fmla="*/ 2277810 w 2812111"/>
              <a:gd name="connsiteY4" fmla="*/ 0 h 441435"/>
              <a:gd name="connsiteX5" fmla="*/ 2812111 w 2812111"/>
              <a:gd name="connsiteY5" fmla="*/ 0 h 441435"/>
              <a:gd name="connsiteX6" fmla="*/ 2812111 w 2812111"/>
              <a:gd name="connsiteY6" fmla="*/ 441435 h 441435"/>
              <a:gd name="connsiteX7" fmla="*/ 2193447 w 2812111"/>
              <a:gd name="connsiteY7" fmla="*/ 441435 h 441435"/>
              <a:gd name="connsiteX8" fmla="*/ 1574782 w 2812111"/>
              <a:gd name="connsiteY8" fmla="*/ 441435 h 441435"/>
              <a:gd name="connsiteX9" fmla="*/ 1012360 w 2812111"/>
              <a:gd name="connsiteY9" fmla="*/ 441435 h 441435"/>
              <a:gd name="connsiteX10" fmla="*/ 0 w 2812111"/>
              <a:gd name="connsiteY10" fmla="*/ 441435 h 441435"/>
              <a:gd name="connsiteX11" fmla="*/ 0 w 2812111"/>
              <a:gd name="connsiteY11" fmla="*/ 0 h 44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12111" h="441435" fill="none" extrusionOk="0">
                <a:moveTo>
                  <a:pt x="0" y="0"/>
                </a:moveTo>
                <a:cubicBezTo>
                  <a:pt x="175645" y="-172"/>
                  <a:pt x="277639" y="2499"/>
                  <a:pt x="534301" y="0"/>
                </a:cubicBezTo>
                <a:cubicBezTo>
                  <a:pt x="790963" y="-2499"/>
                  <a:pt x="923399" y="57885"/>
                  <a:pt x="1096723" y="0"/>
                </a:cubicBezTo>
                <a:cubicBezTo>
                  <a:pt x="1270047" y="-57885"/>
                  <a:pt x="1491861" y="36924"/>
                  <a:pt x="1687267" y="0"/>
                </a:cubicBezTo>
                <a:cubicBezTo>
                  <a:pt x="1882673" y="-36924"/>
                  <a:pt x="2062756" y="49648"/>
                  <a:pt x="2277810" y="0"/>
                </a:cubicBezTo>
                <a:cubicBezTo>
                  <a:pt x="2492864" y="-49648"/>
                  <a:pt x="2676778" y="62623"/>
                  <a:pt x="2812111" y="0"/>
                </a:cubicBezTo>
                <a:cubicBezTo>
                  <a:pt x="2860092" y="106415"/>
                  <a:pt x="2781658" y="348978"/>
                  <a:pt x="2812111" y="441435"/>
                </a:cubicBezTo>
                <a:cubicBezTo>
                  <a:pt x="2656078" y="511179"/>
                  <a:pt x="2430344" y="425068"/>
                  <a:pt x="2193447" y="441435"/>
                </a:cubicBezTo>
                <a:cubicBezTo>
                  <a:pt x="1956550" y="457802"/>
                  <a:pt x="1794198" y="394363"/>
                  <a:pt x="1574782" y="441435"/>
                </a:cubicBezTo>
                <a:cubicBezTo>
                  <a:pt x="1355366" y="488507"/>
                  <a:pt x="1161375" y="430559"/>
                  <a:pt x="1012360" y="441435"/>
                </a:cubicBezTo>
                <a:cubicBezTo>
                  <a:pt x="863345" y="452311"/>
                  <a:pt x="275007" y="394440"/>
                  <a:pt x="0" y="441435"/>
                </a:cubicBezTo>
                <a:cubicBezTo>
                  <a:pt x="-49829" y="282579"/>
                  <a:pt x="37577" y="128469"/>
                  <a:pt x="0" y="0"/>
                </a:cubicBezTo>
                <a:close/>
              </a:path>
              <a:path w="2812111" h="441435" stroke="0" extrusionOk="0">
                <a:moveTo>
                  <a:pt x="0" y="0"/>
                </a:moveTo>
                <a:cubicBezTo>
                  <a:pt x="148026" y="-33237"/>
                  <a:pt x="312198" y="27612"/>
                  <a:pt x="534301" y="0"/>
                </a:cubicBezTo>
                <a:cubicBezTo>
                  <a:pt x="756404" y="-27612"/>
                  <a:pt x="818327" y="20877"/>
                  <a:pt x="1012360" y="0"/>
                </a:cubicBezTo>
                <a:cubicBezTo>
                  <a:pt x="1206393" y="-20877"/>
                  <a:pt x="1392243" y="54094"/>
                  <a:pt x="1631024" y="0"/>
                </a:cubicBezTo>
                <a:cubicBezTo>
                  <a:pt x="1869805" y="-54094"/>
                  <a:pt x="2012293" y="46537"/>
                  <a:pt x="2165325" y="0"/>
                </a:cubicBezTo>
                <a:cubicBezTo>
                  <a:pt x="2318357" y="-46537"/>
                  <a:pt x="2650560" y="76037"/>
                  <a:pt x="2812111" y="0"/>
                </a:cubicBezTo>
                <a:cubicBezTo>
                  <a:pt x="2818525" y="140875"/>
                  <a:pt x="2788722" y="310199"/>
                  <a:pt x="2812111" y="441435"/>
                </a:cubicBezTo>
                <a:cubicBezTo>
                  <a:pt x="2622313" y="470274"/>
                  <a:pt x="2372741" y="424671"/>
                  <a:pt x="2249689" y="441435"/>
                </a:cubicBezTo>
                <a:cubicBezTo>
                  <a:pt x="2126637" y="458199"/>
                  <a:pt x="1760361" y="406793"/>
                  <a:pt x="1631024" y="441435"/>
                </a:cubicBezTo>
                <a:cubicBezTo>
                  <a:pt x="1501687" y="476077"/>
                  <a:pt x="1296111" y="396514"/>
                  <a:pt x="1152966" y="441435"/>
                </a:cubicBezTo>
                <a:cubicBezTo>
                  <a:pt x="1009821" y="486356"/>
                  <a:pt x="810502" y="388478"/>
                  <a:pt x="590543" y="441435"/>
                </a:cubicBezTo>
                <a:cubicBezTo>
                  <a:pt x="370584" y="494392"/>
                  <a:pt x="172683" y="439078"/>
                  <a:pt x="0" y="441435"/>
                </a:cubicBezTo>
                <a:cubicBezTo>
                  <a:pt x="-44699" y="309120"/>
                  <a:pt x="4546" y="153011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0"/>
            </a:schemeClr>
          </a:solidFill>
          <a:ln w="1016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user-contextualized insights.</a:t>
            </a:r>
          </a:p>
          <a:p>
            <a:endParaRPr lang="en-US" dirty="0"/>
          </a:p>
          <a:p>
            <a:r>
              <a:rPr lang="en-US" dirty="0"/>
              <a:t>Act on the data presented in the report by integrating flows and canvas app visuals.</a:t>
            </a: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DD838190-B4FA-4677-844A-0A72AF8B8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371600"/>
            <a:ext cx="6238219" cy="42062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84EC886-4E0E-47A7-B171-8C4038FFA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371600"/>
            <a:ext cx="6238217" cy="42062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D36876-D057-46E4-87BF-C9ADEB02D3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44AAA-EB91-4D44-9B63-4EB356B25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0" y="1371600"/>
            <a:ext cx="6217920" cy="42830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2331</Words>
  <Application>Microsoft Office PowerPoint</Application>
  <PresentationFormat>Widescreen</PresentationFormat>
  <Paragraphs>373</Paragraphs>
  <Slides>37</Slides>
  <Notes>9</Notes>
  <HiddenSlides>1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Lucida Console</vt:lpstr>
      <vt:lpstr>Segoe UI</vt:lpstr>
      <vt:lpstr>Segoe UI Emoji</vt:lpstr>
      <vt:lpstr>Wingdings</vt:lpstr>
      <vt:lpstr>Office Theme</vt:lpstr>
      <vt:lpstr>Dynamics 365/Power Apps  + Power BI</vt:lpstr>
      <vt:lpstr>As a Dynamics/Power Apps/Dataverse Expert: Why should I care about this?</vt:lpstr>
      <vt:lpstr>PowerPoint Presentation</vt:lpstr>
      <vt:lpstr>Agenda</vt:lpstr>
      <vt:lpstr>Power BI integration in  Power Apps &amp; Dynamics 365</vt:lpstr>
      <vt:lpstr>Power BI in Power Apps &amp; Dynamics 365</vt:lpstr>
      <vt:lpstr>Displaying a Power BI report in a dashboard</vt:lpstr>
      <vt:lpstr>Displaying a Power BI report in a main form</vt:lpstr>
      <vt:lpstr>Embedding a Power BI report into a dashboard</vt:lpstr>
      <vt:lpstr>Embedding a Power BI report into a main form</vt:lpstr>
      <vt:lpstr>Embedding a Power BI report into a main form</vt:lpstr>
      <vt:lpstr>PowerPoint Presentation</vt:lpstr>
      <vt:lpstr>Reporting options on Dataverse data</vt:lpstr>
      <vt:lpstr>Reporting options on Dataverse data</vt:lpstr>
      <vt:lpstr>Dataverse connector in Power Query</vt:lpstr>
      <vt:lpstr>Azure Synapse Link for Dataverse </vt:lpstr>
      <vt:lpstr>Q: Which connection is ‘right’ for my use case?  A: It depends.</vt:lpstr>
      <vt:lpstr>Connecting Power BI to Dataverse</vt:lpstr>
      <vt:lpstr>Dataverse connector in Power BI</vt:lpstr>
      <vt:lpstr>Creating Dataverse SQL-based Power BI reports</vt:lpstr>
      <vt:lpstr>Preparing your Dataverse SQL statements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Resources</vt:lpstr>
      <vt:lpstr>Developing Power BI  for Dataverse + Power Apps</vt:lpstr>
      <vt:lpstr>Microsoft Learn: design effective reports in Power BI</vt:lpstr>
      <vt:lpstr>Microsoft Docs</vt:lpstr>
      <vt:lpstr>As a Dynamics/Power Apps/Dataverse Expert: Why should I care about this?</vt:lpstr>
      <vt:lpstr>Thank you! https://github.com/mscottsewell/PowerBI-Dataverse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2021-11-18T22:14:50Z</dcterms:created>
  <dcterms:modified xsi:type="dcterms:W3CDTF">2022-02-02T14:45:54Z</dcterms:modified>
  <cp:category/>
</cp:coreProperties>
</file>